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76" r:id="rId2"/>
    <p:sldId id="428" r:id="rId3"/>
    <p:sldId id="414" r:id="rId4"/>
    <p:sldId id="429" r:id="rId5"/>
    <p:sldId id="430" r:id="rId6"/>
    <p:sldId id="420" r:id="rId7"/>
    <p:sldId id="431" r:id="rId8"/>
    <p:sldId id="432" r:id="rId9"/>
    <p:sldId id="426" r:id="rId1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 pitchFamily="-11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 pitchFamily="-11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 pitchFamily="-11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 pitchFamily="-11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 pitchFamily="-11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ヒラギノ角ゴ Pro W3" pitchFamily="-11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ヒラギノ角ゴ Pro W3" pitchFamily="-11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ヒラギノ角ゴ Pro W3" pitchFamily="-11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ヒラギノ角ゴ Pro W3" pitchFamily="-11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6B39"/>
    <a:srgbClr val="FF00B6"/>
    <a:srgbClr val="FFFFFF"/>
    <a:srgbClr val="FFF8BA"/>
    <a:srgbClr val="37540F"/>
    <a:srgbClr val="AECA2A"/>
    <a:srgbClr val="7C4B28"/>
    <a:srgbClr val="D85C00"/>
    <a:srgbClr val="B89321"/>
  </p:clrMru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558" autoAdjust="0"/>
    <p:restoredTop sz="89199" autoAdjust="0"/>
  </p:normalViewPr>
  <p:slideViewPr>
    <p:cSldViewPr>
      <p:cViewPr>
        <p:scale>
          <a:sx n="70" d="100"/>
          <a:sy n="70" d="100"/>
        </p:scale>
        <p:origin x="-1026" y="-72"/>
      </p:cViewPr>
      <p:guideLst>
        <p:guide orient="horz" pos="2160"/>
        <p:guide orient="horz" pos="4176"/>
        <p:guide orient="horz" pos="1056"/>
        <p:guide orient="horz" pos="2640"/>
        <p:guide pos="48"/>
        <p:guide pos="316"/>
        <p:guide pos="1104"/>
        <p:guide pos="2736"/>
        <p:guide pos="2880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80" d="100"/>
          <a:sy n="80" d="100"/>
        </p:scale>
        <p:origin x="-552" y="-7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CF3CAF-1D5A-494E-A60C-739FC6AE9BB0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CF3009C-48BF-40A8-99F5-FD578BE6A8AB}">
      <dgm:prSet phldrT="[Text]" custT="1"/>
      <dgm:spPr>
        <a:solidFill>
          <a:schemeClr val="bg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600" b="0" cap="none" spc="100" baseline="0" dirty="0" smtClean="0">
              <a:effectLst/>
              <a:latin typeface="Arial Narrow" pitchFamily="34" charset="0"/>
              <a:cs typeface="Arial" pitchFamily="34" charset="0"/>
            </a:rPr>
            <a:t>EMPLOYEE ENGAGEMENT</a:t>
          </a:r>
          <a:endParaRPr lang="en-US" sz="1600" b="0" cap="none" spc="100" baseline="0" dirty="0">
            <a:effectLst/>
            <a:latin typeface="Arial Narrow" pitchFamily="34" charset="0"/>
            <a:cs typeface="Arial" pitchFamily="34" charset="0"/>
          </a:endParaRPr>
        </a:p>
      </dgm:t>
    </dgm:pt>
    <dgm:pt modelId="{BC312EC3-1189-4F72-BF04-4D79B208DFF1}" type="parTrans" cxnId="{740FEECA-51E3-4EA2-86E8-521035DABBE6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DC9340E4-AC3B-4BB0-8B58-7CC2501FAFED}" type="sibTrans" cxnId="{740FEECA-51E3-4EA2-86E8-521035DABBE6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D251484C-F4F6-4492-A173-33F206203BF9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rtl="0"/>
          <a:r>
            <a:rPr kumimoji="0" lang="en-US" sz="2000" b="1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rPr>
            <a:t>Care &amp; Concern</a:t>
          </a:r>
        </a:p>
        <a:p>
          <a:pPr rtl="0"/>
          <a:r>
            <a:rPr kumimoji="0" lang="en-US" sz="1400" b="0" i="1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rPr>
            <a:t>Employees feel valued, respected and treated fairly</a:t>
          </a:r>
          <a:endParaRPr lang="en-US" sz="1400" i="1" dirty="0">
            <a:solidFill>
              <a:schemeClr val="bg1"/>
            </a:solidFill>
            <a:latin typeface="+mj-lt"/>
          </a:endParaRPr>
        </a:p>
      </dgm:t>
    </dgm:pt>
    <dgm:pt modelId="{C32FC107-479B-432B-9859-A502FAD1BE59}" type="parTrans" cxnId="{4757D19E-A6F6-4827-AB93-3FEE866651B7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CE4917A0-525D-4E44-95D0-F3271EE338CF}" type="sibTrans" cxnId="{4757D19E-A6F6-4827-AB93-3FEE866651B7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C7877B44-CC16-41B3-B312-279EF2977262}">
      <dgm:prSet phldrT="[Text]" custT="1"/>
      <dgm:spPr>
        <a:solidFill>
          <a:srgbClr val="0B5705"/>
        </a:solidFill>
      </dgm:spPr>
      <dgm:t>
        <a:bodyPr/>
        <a:lstStyle/>
        <a:p>
          <a:r>
            <a:rPr kumimoji="0" lang="en-US" sz="2000" b="1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rPr>
            <a:t>Connection</a:t>
          </a:r>
          <a:endParaRPr kumimoji="0" lang="en-US" sz="1600" b="1" i="0" u="none" strike="noStrike" cap="none" spc="0" normalizeH="0" baseline="0" noProof="0" dirty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+mj-lt"/>
            <a:ea typeface="+mn-ea"/>
            <a:cs typeface="+mn-cs"/>
          </a:endParaRPr>
        </a:p>
        <a:p>
          <a:r>
            <a:rPr lang="en-US" sz="1400" i="1" baseline="0" dirty="0" smtClean="0">
              <a:latin typeface="+mj-lt"/>
            </a:rPr>
            <a:t>Employees feel connected to organization, leadership, team and work</a:t>
          </a:r>
          <a:endParaRPr lang="en-US" sz="1400" i="1" dirty="0">
            <a:latin typeface="+mj-lt"/>
          </a:endParaRPr>
        </a:p>
      </dgm:t>
    </dgm:pt>
    <dgm:pt modelId="{AE6EF4C9-A6E2-4F14-A921-CC0ED7766D57}" type="parTrans" cxnId="{DE4A1BDF-D92F-4223-A034-BD3CF5487746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FBD26437-ECF1-414D-9B2A-047FDE2F7496}" type="sibTrans" cxnId="{DE4A1BDF-D92F-4223-A034-BD3CF5487746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852D2534-A502-43A3-84FF-F795C634D099}">
      <dgm:prSet phldrT="[Text]" custT="1"/>
      <dgm:spPr>
        <a:solidFill>
          <a:srgbClr val="752F15"/>
        </a:solidFill>
      </dgm:spPr>
      <dgm:t>
        <a:bodyPr/>
        <a:lstStyle/>
        <a:p>
          <a:r>
            <a:rPr kumimoji="0" lang="en-US" sz="2000" b="1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rPr>
            <a:t>Clarity</a:t>
          </a:r>
          <a:endParaRPr kumimoji="0" lang="en-US" sz="1400" b="1" i="0" u="none" strike="noStrike" cap="none" spc="0" normalizeH="0" baseline="0" noProof="0" dirty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+mj-lt"/>
            <a:ea typeface="+mn-ea"/>
            <a:cs typeface="+mn-cs"/>
          </a:endParaRPr>
        </a:p>
        <a:p>
          <a:r>
            <a:rPr lang="en-US" sz="1400" i="1" baseline="0" dirty="0" smtClean="0">
              <a:solidFill>
                <a:schemeClr val="bg1"/>
              </a:solidFill>
              <a:latin typeface="+mj-lt"/>
            </a:rPr>
            <a:t>Employees know how to do their job and have resources / support to be successful</a:t>
          </a:r>
          <a:endParaRPr lang="en-US" sz="1400" i="1" dirty="0">
            <a:solidFill>
              <a:schemeClr val="bg1"/>
            </a:solidFill>
            <a:latin typeface="+mj-lt"/>
          </a:endParaRPr>
        </a:p>
      </dgm:t>
    </dgm:pt>
    <dgm:pt modelId="{B6FD1298-63C0-43E0-BE86-836CBD544AA3}" type="parTrans" cxnId="{40FE591A-23EE-43D5-B939-889616752FC0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4AA72C61-61A6-44DD-B3DF-B7DF3A3687CF}" type="sibTrans" cxnId="{40FE591A-23EE-43D5-B939-889616752FC0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72A8DF86-EFD3-42AE-ADC8-FAF5CA197062}">
      <dgm:prSet phldrT="[Text]" custT="1"/>
      <dgm:spPr>
        <a:solidFill>
          <a:srgbClr val="D7A03D"/>
        </a:solidFill>
      </dgm:spPr>
      <dgm:t>
        <a:bodyPr/>
        <a:lstStyle/>
        <a:p>
          <a:r>
            <a:rPr kumimoji="0" lang="en-US" sz="2000" b="1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rPr>
            <a:t>Credibility </a:t>
          </a:r>
        </a:p>
        <a:p>
          <a:r>
            <a:rPr lang="en-US" sz="1400" i="1" baseline="0" dirty="0" smtClean="0">
              <a:solidFill>
                <a:schemeClr val="bg1"/>
              </a:solidFill>
              <a:latin typeface="+mj-lt"/>
            </a:rPr>
            <a:t>Employees trust senior leaders, managers and peers</a:t>
          </a:r>
          <a:endParaRPr lang="en-US" sz="1400" i="1" dirty="0">
            <a:solidFill>
              <a:schemeClr val="bg1"/>
            </a:solidFill>
            <a:latin typeface="+mj-lt"/>
          </a:endParaRPr>
        </a:p>
      </dgm:t>
    </dgm:pt>
    <dgm:pt modelId="{3250C2DD-624B-4654-8F60-701852612BD2}" type="parTrans" cxnId="{0A23E2C8-3C54-4AA9-8769-8B6B8C42FF04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F0CE7A49-0EFC-43F8-A726-F158A5E709D8}" type="sibTrans" cxnId="{0A23E2C8-3C54-4AA9-8769-8B6B8C42FF04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F4BE9253-2F36-4089-BD6D-D7908A9FE5F3}" type="pres">
      <dgm:prSet presAssocID="{BFCF3CAF-1D5A-494E-A60C-739FC6AE9BB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34D1E2-A7B9-4825-84AB-D1EC52271A2C}" type="pres">
      <dgm:prSet presAssocID="{BFCF3CAF-1D5A-494E-A60C-739FC6AE9BB0}" presName="matrix" presStyleCnt="0"/>
      <dgm:spPr/>
    </dgm:pt>
    <dgm:pt modelId="{48B1B653-5D1B-4784-A7B5-4603A058B850}" type="pres">
      <dgm:prSet presAssocID="{BFCF3CAF-1D5A-494E-A60C-739FC6AE9BB0}" presName="tile1" presStyleLbl="node1" presStyleIdx="0" presStyleCnt="4"/>
      <dgm:spPr/>
      <dgm:t>
        <a:bodyPr/>
        <a:lstStyle/>
        <a:p>
          <a:endParaRPr lang="en-US"/>
        </a:p>
      </dgm:t>
    </dgm:pt>
    <dgm:pt modelId="{5C4CF3B4-5D9B-4179-BB6E-EF03915BA134}" type="pres">
      <dgm:prSet presAssocID="{BFCF3CAF-1D5A-494E-A60C-739FC6AE9BB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37F96-71E7-4333-AD68-1B6B6E5C1229}" type="pres">
      <dgm:prSet presAssocID="{BFCF3CAF-1D5A-494E-A60C-739FC6AE9BB0}" presName="tile2" presStyleLbl="node1" presStyleIdx="1" presStyleCnt="4"/>
      <dgm:spPr/>
      <dgm:t>
        <a:bodyPr/>
        <a:lstStyle/>
        <a:p>
          <a:endParaRPr lang="en-US"/>
        </a:p>
      </dgm:t>
    </dgm:pt>
    <dgm:pt modelId="{F88333E2-D880-4554-8BAB-70D878F02746}" type="pres">
      <dgm:prSet presAssocID="{BFCF3CAF-1D5A-494E-A60C-739FC6AE9BB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60063F-9292-4B5C-AFA9-E4B4F1CCD4B5}" type="pres">
      <dgm:prSet presAssocID="{BFCF3CAF-1D5A-494E-A60C-739FC6AE9BB0}" presName="tile3" presStyleLbl="node1" presStyleIdx="2" presStyleCnt="4" custLinFactNeighborX="-16216" custLinFactNeighborY="20000"/>
      <dgm:spPr/>
      <dgm:t>
        <a:bodyPr/>
        <a:lstStyle/>
        <a:p>
          <a:endParaRPr lang="en-US"/>
        </a:p>
      </dgm:t>
    </dgm:pt>
    <dgm:pt modelId="{F88C39D8-AB09-4F0D-851A-B066336D139F}" type="pres">
      <dgm:prSet presAssocID="{BFCF3CAF-1D5A-494E-A60C-739FC6AE9BB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076348-3168-420A-8B44-396E5F1B1BF5}" type="pres">
      <dgm:prSet presAssocID="{BFCF3CAF-1D5A-494E-A60C-739FC6AE9BB0}" presName="tile4" presStyleLbl="node1" presStyleIdx="3" presStyleCnt="4"/>
      <dgm:spPr/>
      <dgm:t>
        <a:bodyPr/>
        <a:lstStyle/>
        <a:p>
          <a:endParaRPr lang="en-US"/>
        </a:p>
      </dgm:t>
    </dgm:pt>
    <dgm:pt modelId="{FA687F1D-7A48-4A37-9A73-110326336DDF}" type="pres">
      <dgm:prSet presAssocID="{BFCF3CAF-1D5A-494E-A60C-739FC6AE9BB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15B76A-2E1E-479B-A081-E126EE89A664}" type="pres">
      <dgm:prSet presAssocID="{BFCF3CAF-1D5A-494E-A60C-739FC6AE9BB0}" presName="centerTile" presStyleLbl="fgShp" presStyleIdx="0" presStyleCnt="1" custScaleX="14583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836B457E-6EBD-4F61-BB67-43D40006095E}" type="presOf" srcId="{C7877B44-CC16-41B3-B312-279EF2977262}" destId="{F88333E2-D880-4554-8BAB-70D878F02746}" srcOrd="1" destOrd="0" presId="urn:microsoft.com/office/officeart/2005/8/layout/matrix1"/>
    <dgm:cxn modelId="{40FE591A-23EE-43D5-B939-889616752FC0}" srcId="{3CF3009C-48BF-40A8-99F5-FD578BE6A8AB}" destId="{852D2534-A502-43A3-84FF-F795C634D099}" srcOrd="2" destOrd="0" parTransId="{B6FD1298-63C0-43E0-BE86-836CBD544AA3}" sibTransId="{4AA72C61-61A6-44DD-B3DF-B7DF3A3687CF}"/>
    <dgm:cxn modelId="{B7EE167F-FCAE-431E-AFD7-419577A17198}" type="presOf" srcId="{72A8DF86-EFD3-42AE-ADC8-FAF5CA197062}" destId="{FA687F1D-7A48-4A37-9A73-110326336DDF}" srcOrd="1" destOrd="0" presId="urn:microsoft.com/office/officeart/2005/8/layout/matrix1"/>
    <dgm:cxn modelId="{4757D19E-A6F6-4827-AB93-3FEE866651B7}" srcId="{3CF3009C-48BF-40A8-99F5-FD578BE6A8AB}" destId="{D251484C-F4F6-4492-A173-33F206203BF9}" srcOrd="0" destOrd="0" parTransId="{C32FC107-479B-432B-9859-A502FAD1BE59}" sibTransId="{CE4917A0-525D-4E44-95D0-F3271EE338CF}"/>
    <dgm:cxn modelId="{50000F54-0681-4387-9453-EBA9B4C3E8AC}" type="presOf" srcId="{3CF3009C-48BF-40A8-99F5-FD578BE6A8AB}" destId="{0115B76A-2E1E-479B-A081-E126EE89A664}" srcOrd="0" destOrd="0" presId="urn:microsoft.com/office/officeart/2005/8/layout/matrix1"/>
    <dgm:cxn modelId="{0A23E2C8-3C54-4AA9-8769-8B6B8C42FF04}" srcId="{3CF3009C-48BF-40A8-99F5-FD578BE6A8AB}" destId="{72A8DF86-EFD3-42AE-ADC8-FAF5CA197062}" srcOrd="3" destOrd="0" parTransId="{3250C2DD-624B-4654-8F60-701852612BD2}" sibTransId="{F0CE7A49-0EFC-43F8-A726-F158A5E709D8}"/>
    <dgm:cxn modelId="{AB161E4D-3465-4338-ACE4-492230C2E8A8}" type="presOf" srcId="{C7877B44-CC16-41B3-B312-279EF2977262}" destId="{61E37F96-71E7-4333-AD68-1B6B6E5C1229}" srcOrd="0" destOrd="0" presId="urn:microsoft.com/office/officeart/2005/8/layout/matrix1"/>
    <dgm:cxn modelId="{22DF6DA6-6D16-4E53-BF29-927D9B499D5B}" type="presOf" srcId="{72A8DF86-EFD3-42AE-ADC8-FAF5CA197062}" destId="{7F076348-3168-420A-8B44-396E5F1B1BF5}" srcOrd="0" destOrd="0" presId="urn:microsoft.com/office/officeart/2005/8/layout/matrix1"/>
    <dgm:cxn modelId="{6CF7575A-B6DA-41F5-9DF7-6DA44A41D157}" type="presOf" srcId="{BFCF3CAF-1D5A-494E-A60C-739FC6AE9BB0}" destId="{F4BE9253-2F36-4089-BD6D-D7908A9FE5F3}" srcOrd="0" destOrd="0" presId="urn:microsoft.com/office/officeart/2005/8/layout/matrix1"/>
    <dgm:cxn modelId="{61D4D057-B900-4D68-A376-682683B03119}" type="presOf" srcId="{D251484C-F4F6-4492-A173-33F206203BF9}" destId="{5C4CF3B4-5D9B-4179-BB6E-EF03915BA134}" srcOrd="1" destOrd="0" presId="urn:microsoft.com/office/officeart/2005/8/layout/matrix1"/>
    <dgm:cxn modelId="{DE4A1BDF-D92F-4223-A034-BD3CF5487746}" srcId="{3CF3009C-48BF-40A8-99F5-FD578BE6A8AB}" destId="{C7877B44-CC16-41B3-B312-279EF2977262}" srcOrd="1" destOrd="0" parTransId="{AE6EF4C9-A6E2-4F14-A921-CC0ED7766D57}" sibTransId="{FBD26437-ECF1-414D-9B2A-047FDE2F7496}"/>
    <dgm:cxn modelId="{2A64392C-7381-419A-8D46-7D8C4BE18AFD}" type="presOf" srcId="{852D2534-A502-43A3-84FF-F795C634D099}" destId="{F88C39D8-AB09-4F0D-851A-B066336D139F}" srcOrd="1" destOrd="0" presId="urn:microsoft.com/office/officeart/2005/8/layout/matrix1"/>
    <dgm:cxn modelId="{E3572E63-9B0E-477B-AEA3-78B0651DC3DE}" type="presOf" srcId="{852D2534-A502-43A3-84FF-F795C634D099}" destId="{DE60063F-9292-4B5C-AFA9-E4B4F1CCD4B5}" srcOrd="0" destOrd="0" presId="urn:microsoft.com/office/officeart/2005/8/layout/matrix1"/>
    <dgm:cxn modelId="{740FEECA-51E3-4EA2-86E8-521035DABBE6}" srcId="{BFCF3CAF-1D5A-494E-A60C-739FC6AE9BB0}" destId="{3CF3009C-48BF-40A8-99F5-FD578BE6A8AB}" srcOrd="0" destOrd="0" parTransId="{BC312EC3-1189-4F72-BF04-4D79B208DFF1}" sibTransId="{DC9340E4-AC3B-4BB0-8B58-7CC2501FAFED}"/>
    <dgm:cxn modelId="{44CB1710-3F01-48C0-9D86-886EF31034BF}" type="presOf" srcId="{D251484C-F4F6-4492-A173-33F206203BF9}" destId="{48B1B653-5D1B-4784-A7B5-4603A058B850}" srcOrd="0" destOrd="0" presId="urn:microsoft.com/office/officeart/2005/8/layout/matrix1"/>
    <dgm:cxn modelId="{52AE5018-3EE6-4656-A6C5-AC5BF0172B3A}" type="presParOf" srcId="{F4BE9253-2F36-4089-BD6D-D7908A9FE5F3}" destId="{A734D1E2-A7B9-4825-84AB-D1EC52271A2C}" srcOrd="0" destOrd="0" presId="urn:microsoft.com/office/officeart/2005/8/layout/matrix1"/>
    <dgm:cxn modelId="{D10CE118-1A1A-452F-B3D0-1082A9057757}" type="presParOf" srcId="{A734D1E2-A7B9-4825-84AB-D1EC52271A2C}" destId="{48B1B653-5D1B-4784-A7B5-4603A058B850}" srcOrd="0" destOrd="0" presId="urn:microsoft.com/office/officeart/2005/8/layout/matrix1"/>
    <dgm:cxn modelId="{CF764A07-92D8-4B31-9368-22A341E1AB46}" type="presParOf" srcId="{A734D1E2-A7B9-4825-84AB-D1EC52271A2C}" destId="{5C4CF3B4-5D9B-4179-BB6E-EF03915BA134}" srcOrd="1" destOrd="0" presId="urn:microsoft.com/office/officeart/2005/8/layout/matrix1"/>
    <dgm:cxn modelId="{B0D3927B-AF06-45A5-BAA3-675BA306942A}" type="presParOf" srcId="{A734D1E2-A7B9-4825-84AB-D1EC52271A2C}" destId="{61E37F96-71E7-4333-AD68-1B6B6E5C1229}" srcOrd="2" destOrd="0" presId="urn:microsoft.com/office/officeart/2005/8/layout/matrix1"/>
    <dgm:cxn modelId="{50E00E13-9110-46F6-926B-91260097A7A6}" type="presParOf" srcId="{A734D1E2-A7B9-4825-84AB-D1EC52271A2C}" destId="{F88333E2-D880-4554-8BAB-70D878F02746}" srcOrd="3" destOrd="0" presId="urn:microsoft.com/office/officeart/2005/8/layout/matrix1"/>
    <dgm:cxn modelId="{CBE5C924-BD99-4074-985D-3EC4DBD586A8}" type="presParOf" srcId="{A734D1E2-A7B9-4825-84AB-D1EC52271A2C}" destId="{DE60063F-9292-4B5C-AFA9-E4B4F1CCD4B5}" srcOrd="4" destOrd="0" presId="urn:microsoft.com/office/officeart/2005/8/layout/matrix1"/>
    <dgm:cxn modelId="{99556D24-C224-4405-8F3F-F0850394FC31}" type="presParOf" srcId="{A734D1E2-A7B9-4825-84AB-D1EC52271A2C}" destId="{F88C39D8-AB09-4F0D-851A-B066336D139F}" srcOrd="5" destOrd="0" presId="urn:microsoft.com/office/officeart/2005/8/layout/matrix1"/>
    <dgm:cxn modelId="{1ACA3064-E9BE-4FB1-85B8-E542CFA70DF1}" type="presParOf" srcId="{A734D1E2-A7B9-4825-84AB-D1EC52271A2C}" destId="{7F076348-3168-420A-8B44-396E5F1B1BF5}" srcOrd="6" destOrd="0" presId="urn:microsoft.com/office/officeart/2005/8/layout/matrix1"/>
    <dgm:cxn modelId="{BD88EFB2-4089-448A-869D-FB28452E3574}" type="presParOf" srcId="{A734D1E2-A7B9-4825-84AB-D1EC52271A2C}" destId="{FA687F1D-7A48-4A37-9A73-110326336DDF}" srcOrd="7" destOrd="0" presId="urn:microsoft.com/office/officeart/2005/8/layout/matrix1"/>
    <dgm:cxn modelId="{244D073F-FDBD-4620-B96D-562627C74614}" type="presParOf" srcId="{F4BE9253-2F36-4089-BD6D-D7908A9FE5F3}" destId="{0115B76A-2E1E-479B-A081-E126EE89A664}" srcOrd="1" destOrd="0" presId="urn:microsoft.com/office/officeart/2005/8/layout/matrix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B36029-ADF0-4FE4-AE2A-81C296A0194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B1F37165-512E-401F-8513-B205E11DA016}">
      <dgm:prSet phldrT="[Text]" custT="1"/>
      <dgm:spPr>
        <a:solidFill>
          <a:srgbClr val="513E13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 anchor="b"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en-US" sz="1200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Senior Leaders</a:t>
          </a:r>
          <a:endParaRPr lang="en-US" sz="1200" dirty="0">
            <a:solidFill>
              <a:schemeClr val="bg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AA2A0EBA-C089-4BED-BCE2-AF888EE7CC39}" type="parTrans" cxnId="{BD2DC949-06FB-4080-931D-6695E04B0358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</a:pPr>
          <a:endParaRPr lang="en-US" sz="1600"/>
        </a:p>
      </dgm:t>
    </dgm:pt>
    <dgm:pt modelId="{9C937158-C39F-4508-AA9B-F4F688351402}" type="sibTrans" cxnId="{BD2DC949-06FB-4080-931D-6695E04B0358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</a:pPr>
          <a:endParaRPr lang="en-US" sz="1600"/>
        </a:p>
      </dgm:t>
    </dgm:pt>
    <dgm:pt modelId="{3EB19B74-A25E-4FCD-BFB1-07951A6AD0BA}">
      <dgm:prSet phldrT="[Text]" custT="1"/>
      <dgm:spPr>
        <a:solidFill>
          <a:schemeClr val="accent4">
            <a:lumMod val="75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en-US" sz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Emerging Leaders</a:t>
          </a:r>
        </a:p>
      </dgm:t>
    </dgm:pt>
    <dgm:pt modelId="{0B4D8607-6824-422C-8244-07FDF6F1373E}" type="parTrans" cxnId="{344E8671-CC07-4458-BD20-625746B53149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</a:pPr>
          <a:endParaRPr lang="en-US" sz="1600"/>
        </a:p>
      </dgm:t>
    </dgm:pt>
    <dgm:pt modelId="{4D2DFDD5-0A9C-45A6-B65C-01AA8AB78995}" type="sibTrans" cxnId="{344E8671-CC07-4458-BD20-625746B53149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</a:pPr>
          <a:endParaRPr lang="en-US" sz="1600"/>
        </a:p>
      </dgm:t>
    </dgm:pt>
    <dgm:pt modelId="{FD24EBE2-EA5B-414D-82CD-999C93F6B382}">
      <dgm:prSet phldrT="[Text]" custT="1"/>
      <dgm:spPr>
        <a:solidFill>
          <a:srgbClr val="D8B25C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en-US" sz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Individual Contributors / </a:t>
          </a:r>
        </a:p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en-US" sz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Entry Level Managers</a:t>
          </a:r>
          <a:endParaRPr lang="en-US" sz="1200" dirty="0"/>
        </a:p>
      </dgm:t>
    </dgm:pt>
    <dgm:pt modelId="{0F271A21-0887-4953-8E78-B0F246F983D9}" type="parTrans" cxnId="{63416C75-327D-4243-B0B8-2103CC703BF0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</a:pPr>
          <a:endParaRPr lang="en-US" sz="1600"/>
        </a:p>
      </dgm:t>
    </dgm:pt>
    <dgm:pt modelId="{53EB6717-F6F2-45AA-AC07-602AFF2E9617}" type="sibTrans" cxnId="{63416C75-327D-4243-B0B8-2103CC703BF0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</a:pPr>
          <a:endParaRPr lang="en-US" sz="1600"/>
        </a:p>
      </dgm:t>
    </dgm:pt>
    <dgm:pt modelId="{0BB6D3B4-3F49-4E5C-9042-DB0B4F6759DD}">
      <dgm:prSet custT="1"/>
      <dgm:spPr>
        <a:solidFill>
          <a:schemeClr val="accent4">
            <a:lumMod val="50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en-US" sz="1200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Established Leaders</a:t>
          </a:r>
        </a:p>
      </dgm:t>
    </dgm:pt>
    <dgm:pt modelId="{55DDCCA1-6B6B-42C6-BA23-1877EDD7E01F}" type="parTrans" cxnId="{684FF32A-B5A5-4AAB-8093-5EFAD839A26C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</a:pPr>
          <a:endParaRPr lang="en-US" sz="1600"/>
        </a:p>
      </dgm:t>
    </dgm:pt>
    <dgm:pt modelId="{550E2203-C998-42EE-A415-31E845DE98E7}" type="sibTrans" cxnId="{684FF32A-B5A5-4AAB-8093-5EFAD839A26C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</a:pPr>
          <a:endParaRPr lang="en-US" sz="1600"/>
        </a:p>
      </dgm:t>
    </dgm:pt>
    <dgm:pt modelId="{D90B8E66-1FD8-4E82-A7DA-2F8FA4A1A487}" type="pres">
      <dgm:prSet presAssocID="{2DB36029-ADF0-4FE4-AE2A-81C296A0194C}" presName="Name0" presStyleCnt="0">
        <dgm:presLayoutVars>
          <dgm:dir/>
          <dgm:animLvl val="lvl"/>
          <dgm:resizeHandles val="exact"/>
        </dgm:presLayoutVars>
      </dgm:prSet>
      <dgm:spPr/>
    </dgm:pt>
    <dgm:pt modelId="{65F2A68A-2CD5-4B79-A290-1FD4C864C3A2}" type="pres">
      <dgm:prSet presAssocID="{B1F37165-512E-401F-8513-B205E11DA016}" presName="Name8" presStyleCnt="0"/>
      <dgm:spPr/>
    </dgm:pt>
    <dgm:pt modelId="{51C04503-71E7-4F76-B9EE-6A7BE7A8FB28}" type="pres">
      <dgm:prSet presAssocID="{B1F37165-512E-401F-8513-B205E11DA016}" presName="level" presStyleLbl="node1" presStyleIdx="0" presStyleCnt="4" custLinFactNeighborY="-701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6C09E0-560B-489D-B21E-A3D815409D6B}" type="pres">
      <dgm:prSet presAssocID="{B1F37165-512E-401F-8513-B205E11DA01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13E75C-5125-4226-9D4C-F63B84AE763E}" type="pres">
      <dgm:prSet presAssocID="{0BB6D3B4-3F49-4E5C-9042-DB0B4F6759DD}" presName="Name8" presStyleCnt="0"/>
      <dgm:spPr/>
    </dgm:pt>
    <dgm:pt modelId="{16B9E793-2334-48CA-AB16-D0A9D73350F6}" type="pres">
      <dgm:prSet presAssocID="{0BB6D3B4-3F49-4E5C-9042-DB0B4F6759DD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D7DA6B-B8C0-4DD0-9858-65F202B1B8AB}" type="pres">
      <dgm:prSet presAssocID="{0BB6D3B4-3F49-4E5C-9042-DB0B4F6759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755584-DE66-45BA-ACBD-A9F2D7743ED2}" type="pres">
      <dgm:prSet presAssocID="{3EB19B74-A25E-4FCD-BFB1-07951A6AD0BA}" presName="Name8" presStyleCnt="0"/>
      <dgm:spPr/>
    </dgm:pt>
    <dgm:pt modelId="{E5BB9690-D980-48D7-8B3E-E86B5FC8ACBD}" type="pres">
      <dgm:prSet presAssocID="{3EB19B74-A25E-4FCD-BFB1-07951A6AD0BA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A57C8-35F0-4DC9-9771-EDDCF302209A}" type="pres">
      <dgm:prSet presAssocID="{3EB19B74-A25E-4FCD-BFB1-07951A6AD0B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B52EF3-B05F-4291-A21D-5A807033317B}" type="pres">
      <dgm:prSet presAssocID="{FD24EBE2-EA5B-414D-82CD-999C93F6B382}" presName="Name8" presStyleCnt="0"/>
      <dgm:spPr/>
    </dgm:pt>
    <dgm:pt modelId="{47363A9E-3460-427F-A349-96456E2F22B6}" type="pres">
      <dgm:prSet presAssocID="{FD24EBE2-EA5B-414D-82CD-999C93F6B382}" presName="level" presStyleLbl="node1" presStyleIdx="3" presStyleCnt="4" custLinFactNeighborX="2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C79438-F2B8-4375-AD5A-79049A623895}" type="pres">
      <dgm:prSet presAssocID="{FD24EBE2-EA5B-414D-82CD-999C93F6B38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27097E-DD5D-4513-8118-3B0B4608FB24}" type="presOf" srcId="{B1F37165-512E-401F-8513-B205E11DA016}" destId="{51C04503-71E7-4F76-B9EE-6A7BE7A8FB28}" srcOrd="0" destOrd="0" presId="urn:microsoft.com/office/officeart/2005/8/layout/pyramid1"/>
    <dgm:cxn modelId="{056A7485-23F2-44EA-B68F-FBC8ECCE58C3}" type="presOf" srcId="{B1F37165-512E-401F-8513-B205E11DA016}" destId="{6E6C09E0-560B-489D-B21E-A3D815409D6B}" srcOrd="1" destOrd="0" presId="urn:microsoft.com/office/officeart/2005/8/layout/pyramid1"/>
    <dgm:cxn modelId="{2FA77D0C-38A3-4741-8B26-2B733CE31F7F}" type="presOf" srcId="{FD24EBE2-EA5B-414D-82CD-999C93F6B382}" destId="{47363A9E-3460-427F-A349-96456E2F22B6}" srcOrd="0" destOrd="0" presId="urn:microsoft.com/office/officeart/2005/8/layout/pyramid1"/>
    <dgm:cxn modelId="{D5BCC9AE-2F88-4769-8686-A074CEC4D800}" type="presOf" srcId="{0BB6D3B4-3F49-4E5C-9042-DB0B4F6759DD}" destId="{16B9E793-2334-48CA-AB16-D0A9D73350F6}" srcOrd="0" destOrd="0" presId="urn:microsoft.com/office/officeart/2005/8/layout/pyramid1"/>
    <dgm:cxn modelId="{F5969F7D-D9F7-4BD7-8634-D62DD3A0AF8F}" type="presOf" srcId="{FD24EBE2-EA5B-414D-82CD-999C93F6B382}" destId="{CFC79438-F2B8-4375-AD5A-79049A623895}" srcOrd="1" destOrd="0" presId="urn:microsoft.com/office/officeart/2005/8/layout/pyramid1"/>
    <dgm:cxn modelId="{684FF32A-B5A5-4AAB-8093-5EFAD839A26C}" srcId="{2DB36029-ADF0-4FE4-AE2A-81C296A0194C}" destId="{0BB6D3B4-3F49-4E5C-9042-DB0B4F6759DD}" srcOrd="1" destOrd="0" parTransId="{55DDCCA1-6B6B-42C6-BA23-1877EDD7E01F}" sibTransId="{550E2203-C998-42EE-A415-31E845DE98E7}"/>
    <dgm:cxn modelId="{056CAB1A-65F1-4402-9CF8-C821C2C8D411}" type="presOf" srcId="{2DB36029-ADF0-4FE4-AE2A-81C296A0194C}" destId="{D90B8E66-1FD8-4E82-A7DA-2F8FA4A1A487}" srcOrd="0" destOrd="0" presId="urn:microsoft.com/office/officeart/2005/8/layout/pyramid1"/>
    <dgm:cxn modelId="{C931806F-52D1-4317-9B32-997F2A1347EB}" type="presOf" srcId="{0BB6D3B4-3F49-4E5C-9042-DB0B4F6759DD}" destId="{79D7DA6B-B8C0-4DD0-9858-65F202B1B8AB}" srcOrd="1" destOrd="0" presId="urn:microsoft.com/office/officeart/2005/8/layout/pyramid1"/>
    <dgm:cxn modelId="{D0124BB2-0ECE-40AB-8BD2-BB0571E37321}" type="presOf" srcId="{3EB19B74-A25E-4FCD-BFB1-07951A6AD0BA}" destId="{0C3A57C8-35F0-4DC9-9771-EDDCF302209A}" srcOrd="1" destOrd="0" presId="urn:microsoft.com/office/officeart/2005/8/layout/pyramid1"/>
    <dgm:cxn modelId="{63416C75-327D-4243-B0B8-2103CC703BF0}" srcId="{2DB36029-ADF0-4FE4-AE2A-81C296A0194C}" destId="{FD24EBE2-EA5B-414D-82CD-999C93F6B382}" srcOrd="3" destOrd="0" parTransId="{0F271A21-0887-4953-8E78-B0F246F983D9}" sibTransId="{53EB6717-F6F2-45AA-AC07-602AFF2E9617}"/>
    <dgm:cxn modelId="{BD2DC949-06FB-4080-931D-6695E04B0358}" srcId="{2DB36029-ADF0-4FE4-AE2A-81C296A0194C}" destId="{B1F37165-512E-401F-8513-B205E11DA016}" srcOrd="0" destOrd="0" parTransId="{AA2A0EBA-C089-4BED-BCE2-AF888EE7CC39}" sibTransId="{9C937158-C39F-4508-AA9B-F4F688351402}"/>
    <dgm:cxn modelId="{5D29F63C-17D9-45C8-A438-CC7E299FADA4}" type="presOf" srcId="{3EB19B74-A25E-4FCD-BFB1-07951A6AD0BA}" destId="{E5BB9690-D980-48D7-8B3E-E86B5FC8ACBD}" srcOrd="0" destOrd="0" presId="urn:microsoft.com/office/officeart/2005/8/layout/pyramid1"/>
    <dgm:cxn modelId="{344E8671-CC07-4458-BD20-625746B53149}" srcId="{2DB36029-ADF0-4FE4-AE2A-81C296A0194C}" destId="{3EB19B74-A25E-4FCD-BFB1-07951A6AD0BA}" srcOrd="2" destOrd="0" parTransId="{0B4D8607-6824-422C-8244-07FDF6F1373E}" sibTransId="{4D2DFDD5-0A9C-45A6-B65C-01AA8AB78995}"/>
    <dgm:cxn modelId="{D682A87B-7526-467F-AC19-7D7E9E28F0E9}" type="presParOf" srcId="{D90B8E66-1FD8-4E82-A7DA-2F8FA4A1A487}" destId="{65F2A68A-2CD5-4B79-A290-1FD4C864C3A2}" srcOrd="0" destOrd="0" presId="urn:microsoft.com/office/officeart/2005/8/layout/pyramid1"/>
    <dgm:cxn modelId="{89921170-0651-451A-B0CB-61CC105189B5}" type="presParOf" srcId="{65F2A68A-2CD5-4B79-A290-1FD4C864C3A2}" destId="{51C04503-71E7-4F76-B9EE-6A7BE7A8FB28}" srcOrd="0" destOrd="0" presId="urn:microsoft.com/office/officeart/2005/8/layout/pyramid1"/>
    <dgm:cxn modelId="{48B4AAD1-3F45-4561-B48C-DD7831A03A78}" type="presParOf" srcId="{65F2A68A-2CD5-4B79-A290-1FD4C864C3A2}" destId="{6E6C09E0-560B-489D-B21E-A3D815409D6B}" srcOrd="1" destOrd="0" presId="urn:microsoft.com/office/officeart/2005/8/layout/pyramid1"/>
    <dgm:cxn modelId="{705D552E-C218-4C67-860C-7E5C7218E6F3}" type="presParOf" srcId="{D90B8E66-1FD8-4E82-A7DA-2F8FA4A1A487}" destId="{C713E75C-5125-4226-9D4C-F63B84AE763E}" srcOrd="1" destOrd="0" presId="urn:microsoft.com/office/officeart/2005/8/layout/pyramid1"/>
    <dgm:cxn modelId="{96AAFF8D-091F-4F05-B73E-FDA1B911BA76}" type="presParOf" srcId="{C713E75C-5125-4226-9D4C-F63B84AE763E}" destId="{16B9E793-2334-48CA-AB16-D0A9D73350F6}" srcOrd="0" destOrd="0" presId="urn:microsoft.com/office/officeart/2005/8/layout/pyramid1"/>
    <dgm:cxn modelId="{43B62CFF-BBBD-4DE8-B0A9-803078B11909}" type="presParOf" srcId="{C713E75C-5125-4226-9D4C-F63B84AE763E}" destId="{79D7DA6B-B8C0-4DD0-9858-65F202B1B8AB}" srcOrd="1" destOrd="0" presId="urn:microsoft.com/office/officeart/2005/8/layout/pyramid1"/>
    <dgm:cxn modelId="{C807D3CC-335B-48CE-AF42-3F71010B66F0}" type="presParOf" srcId="{D90B8E66-1FD8-4E82-A7DA-2F8FA4A1A487}" destId="{28755584-DE66-45BA-ACBD-A9F2D7743ED2}" srcOrd="2" destOrd="0" presId="urn:microsoft.com/office/officeart/2005/8/layout/pyramid1"/>
    <dgm:cxn modelId="{597527A0-2AE1-43B7-9AA5-7F78DDA14690}" type="presParOf" srcId="{28755584-DE66-45BA-ACBD-A9F2D7743ED2}" destId="{E5BB9690-D980-48D7-8B3E-E86B5FC8ACBD}" srcOrd="0" destOrd="0" presId="urn:microsoft.com/office/officeart/2005/8/layout/pyramid1"/>
    <dgm:cxn modelId="{1185C2CA-A291-4D2F-B648-EDCDCD7179EE}" type="presParOf" srcId="{28755584-DE66-45BA-ACBD-A9F2D7743ED2}" destId="{0C3A57C8-35F0-4DC9-9771-EDDCF302209A}" srcOrd="1" destOrd="0" presId="urn:microsoft.com/office/officeart/2005/8/layout/pyramid1"/>
    <dgm:cxn modelId="{FE177A82-AD92-4A59-9917-6A679F5DB3EB}" type="presParOf" srcId="{D90B8E66-1FD8-4E82-A7DA-2F8FA4A1A487}" destId="{E9B52EF3-B05F-4291-A21D-5A807033317B}" srcOrd="3" destOrd="0" presId="urn:microsoft.com/office/officeart/2005/8/layout/pyramid1"/>
    <dgm:cxn modelId="{578FA257-9B27-43A9-A061-7FA685D3A42D}" type="presParOf" srcId="{E9B52EF3-B05F-4291-A21D-5A807033317B}" destId="{47363A9E-3460-427F-A349-96456E2F22B6}" srcOrd="0" destOrd="0" presId="urn:microsoft.com/office/officeart/2005/8/layout/pyramid1"/>
    <dgm:cxn modelId="{6736B0F9-DBAF-46FC-B756-DABDFD14E7BD}" type="presParOf" srcId="{E9B52EF3-B05F-4291-A21D-5A807033317B}" destId="{CFC79438-F2B8-4375-AD5A-79049A62389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0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0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0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A3BBFF-87B8-4A92-8F17-7123120C950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0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0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1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0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9E1F50-4C21-416F-83BB-912C142341D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ヒラギノ角ゴ Pro W3" pitchFamily="-110" charset="-128"/>
        <a:cs typeface="ヒラギノ角ゴ Pro W3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ヒラギノ角ゴ Pro W3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ヒラギノ角ゴ Pro W3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ヒラギノ角ゴ Pro W3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ヒラギノ角ゴ Pro W3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1524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381000"/>
            <a:ext cx="4457700" cy="3343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  <a:latin typeface="Arial Narrow" pitchFamily="34" charset="0"/>
              </a:rPr>
              <a:t>Our </a:t>
            </a:r>
            <a:r>
              <a:rPr lang="en-US" sz="1200" dirty="0" err="1" smtClean="0">
                <a:solidFill>
                  <a:schemeClr val="bg1"/>
                </a:solidFill>
                <a:latin typeface="Arial Narrow" pitchFamily="34" charset="0"/>
              </a:rPr>
              <a:t>peMople</a:t>
            </a:r>
            <a:r>
              <a:rPr lang="en-US" sz="1200" dirty="0" smtClean="0">
                <a:solidFill>
                  <a:schemeClr val="bg1"/>
                </a:solidFill>
                <a:latin typeface="Arial Narrow" pitchFamily="34" charset="0"/>
              </a:rPr>
              <a:t> strategy is one of three core foundations to our vision, and how we work to</a:t>
            </a:r>
            <a:r>
              <a:rPr lang="en-US" sz="1200" baseline="0" dirty="0" smtClean="0">
                <a:solidFill>
                  <a:schemeClr val="bg1"/>
                </a:solidFill>
                <a:latin typeface="Arial Narrow" pitchFamily="34" charset="0"/>
              </a:rPr>
              <a:t>  achieve our business strategies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bg1"/>
                </a:solidFill>
                <a:latin typeface="Arial Narrow" pitchFamily="34" charset="0"/>
              </a:rPr>
              <a:t>Business Context: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bg1"/>
                </a:solidFill>
                <a:latin typeface="Arial Narrow" pitchFamily="34" charset="0"/>
              </a:rPr>
              <a:t>Had been growing at 50% + some years back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bg1"/>
                </a:solidFill>
                <a:latin typeface="Arial Narrow" pitchFamily="34" charset="0"/>
              </a:rPr>
              <a:t>Just 10 years ago, majority of income from crop protection... Now majority is seeds/traits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bg1"/>
                </a:solidFill>
                <a:latin typeface="Arial Narrow" pitchFamily="34" charset="0"/>
              </a:rPr>
              <a:t>Was a predominantly US business, now 50% is outside the US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788E2-E6AB-407F-90AB-7187D8C7FB8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788E2-E6AB-407F-90AB-7187D8C7FB8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788E2-E6AB-407F-90AB-7187D8C7FB8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788E2-E6AB-407F-90AB-7187D8C7FB8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85800"/>
            <a:ext cx="4648200" cy="3486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788E2-E6AB-407F-90AB-7187D8C7FB8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788E2-E6AB-407F-90AB-7187D8C7FB8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788E2-E6AB-407F-90AB-7187D8C7FB8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orporatePresentati#150998F.jpg                                015095CBMacintosh HD                   C38EA56D: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6027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4419600"/>
            <a:ext cx="7848600" cy="533400"/>
          </a:xfrm>
        </p:spPr>
        <p:txBody>
          <a:bodyPr anchor="t"/>
          <a:lstStyle>
            <a:lvl1pPr algn="r">
              <a:defRPr sz="1800">
                <a:solidFill>
                  <a:srgbClr val="7C4B28"/>
                </a:solidFill>
                <a:latin typeface="Arial" pitchFamily="-11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953000"/>
            <a:ext cx="7848600" cy="457200"/>
          </a:xfrm>
        </p:spPr>
        <p:txBody>
          <a:bodyPr/>
          <a:lstStyle>
            <a:lvl1pPr marL="0" indent="0" algn="r">
              <a:buFontTx/>
              <a:buNone/>
              <a:defRPr sz="1400" i="1">
                <a:solidFill>
                  <a:srgbClr val="B89321"/>
                </a:solidFill>
                <a:latin typeface="Times" pitchFamily="-110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7724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77724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3200400" y="6629400"/>
            <a:ext cx="2895600" cy="168275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1000" dirty="0">
                <a:solidFill>
                  <a:srgbClr val="898989"/>
                </a:solidFill>
              </a:rPr>
              <a:t>Monsanto Company Confidential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412" y="6595850"/>
            <a:ext cx="381000" cy="26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9E1F50-4C21-416F-83BB-912C142341D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CorporatePresentation2.jpg                                     015095CBMacintosh HD                   C38EA56D:"/>
          <p:cNvPicPr>
            <a:picLocks noChangeAspect="1" noChangeArrowheads="1"/>
          </p:cNvPicPr>
          <p:nvPr userDrawn="1"/>
        </p:nvPicPr>
        <p:blipFill>
          <a:blip r:embed="rId13"/>
          <a:srcRect l="2431" t="274" r="2397"/>
          <a:stretch>
            <a:fillRect/>
          </a:stretch>
        </p:blipFill>
        <p:spPr bwMode="auto">
          <a:xfrm>
            <a:off x="4713" y="18854"/>
            <a:ext cx="9139287" cy="684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9426" y="1371600"/>
            <a:ext cx="9134573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110" charset="0"/>
              <a:ea typeface="+mn-ea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41402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9E1F50-4C21-416F-83BB-912C142341D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8BA"/>
          </a:solidFill>
          <a:latin typeface="+mj-lt"/>
          <a:ea typeface="ヒラギノ角ゴ Pro W3" pitchFamily="-110" charset="-128"/>
          <a:cs typeface="ヒラギノ角ゴ Pro W3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8BA"/>
          </a:solidFill>
          <a:latin typeface="Times" pitchFamily="-110" charset="0"/>
          <a:ea typeface="ヒラギノ角ゴ Pro W3" pitchFamily="-110" charset="-128"/>
          <a:cs typeface="ヒラギノ角ゴ Pro W3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8BA"/>
          </a:solidFill>
          <a:latin typeface="Times" pitchFamily="-110" charset="0"/>
          <a:ea typeface="ヒラギノ角ゴ Pro W3" pitchFamily="-110" charset="-128"/>
          <a:cs typeface="ヒラギノ角ゴ Pro W3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8BA"/>
          </a:solidFill>
          <a:latin typeface="Times" pitchFamily="-110" charset="0"/>
          <a:ea typeface="ヒラギノ角ゴ Pro W3" pitchFamily="-110" charset="-128"/>
          <a:cs typeface="ヒラギノ角ゴ Pro W3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8BA"/>
          </a:solidFill>
          <a:latin typeface="Times" pitchFamily="-110" charset="0"/>
          <a:ea typeface="ヒラギノ角ゴ Pro W3" pitchFamily="-110" charset="-128"/>
          <a:cs typeface="ヒラギノ角ゴ Pro W3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FFF8BA"/>
          </a:solidFill>
          <a:latin typeface="Times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FFF8BA"/>
          </a:solidFill>
          <a:latin typeface="Times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FFF8BA"/>
          </a:solidFill>
          <a:latin typeface="Times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FFF8BA"/>
          </a:solidFill>
          <a:latin typeface="Times" pitchFamily="-110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B89321"/>
        </a:buClr>
        <a:buChar char="•"/>
        <a:defRPr sz="2400">
          <a:solidFill>
            <a:srgbClr val="7C4B28"/>
          </a:solidFill>
          <a:latin typeface="+mn-lt"/>
          <a:ea typeface="ヒラギノ角ゴ Pro W3" pitchFamily="-110" charset="-128"/>
          <a:cs typeface="ヒラギノ角ゴ Pro W3" pitchFamily="-110" charset="-128"/>
        </a:defRPr>
      </a:lvl1pPr>
      <a:lvl2pPr marL="627063" indent="-284163" algn="l" rtl="0" eaLnBrk="0" fontAlgn="base" hangingPunct="0">
        <a:spcBef>
          <a:spcPct val="20000"/>
        </a:spcBef>
        <a:spcAft>
          <a:spcPct val="0"/>
        </a:spcAft>
        <a:buClr>
          <a:srgbClr val="B89321"/>
        </a:buClr>
        <a:buChar char="–"/>
        <a:defRPr sz="2000">
          <a:solidFill>
            <a:srgbClr val="7C4B28"/>
          </a:solidFill>
          <a:latin typeface="+mn-lt"/>
          <a:ea typeface="ヒラギノ角ゴ Pro W3" pitchFamily="-110" charset="-128"/>
        </a:defRPr>
      </a:lvl2pPr>
      <a:lvl3pPr marL="915988" indent="-174625" algn="l" rtl="0" eaLnBrk="0" fontAlgn="base" hangingPunct="0">
        <a:spcBef>
          <a:spcPct val="20000"/>
        </a:spcBef>
        <a:spcAft>
          <a:spcPct val="0"/>
        </a:spcAft>
        <a:buClr>
          <a:srgbClr val="B89321"/>
        </a:buClr>
        <a:buChar char="•"/>
        <a:defRPr sz="1600">
          <a:solidFill>
            <a:srgbClr val="7C4B28"/>
          </a:solidFill>
          <a:latin typeface="+mn-lt"/>
          <a:ea typeface="ヒラギノ角ゴ Pro W3" pitchFamily="-110" charset="-128"/>
        </a:defRPr>
      </a:lvl3pPr>
      <a:lvl4pPr marL="1255713" indent="-225425" algn="l" rtl="0" eaLnBrk="0" fontAlgn="base" hangingPunct="0">
        <a:spcBef>
          <a:spcPct val="20000"/>
        </a:spcBef>
        <a:spcAft>
          <a:spcPct val="0"/>
        </a:spcAft>
        <a:buClr>
          <a:srgbClr val="B89321"/>
        </a:buClr>
        <a:buChar char="–"/>
        <a:defRPr sz="1400">
          <a:solidFill>
            <a:srgbClr val="7C4B28"/>
          </a:solidFill>
          <a:latin typeface="+mn-lt"/>
          <a:ea typeface="ヒラギノ角ゴ Pro W3" pitchFamily="-110" charset="-128"/>
        </a:defRPr>
      </a:lvl4pPr>
      <a:lvl5pPr marL="1431925" indent="-61913" algn="l" rtl="0" eaLnBrk="0" fontAlgn="base" hangingPunct="0">
        <a:spcBef>
          <a:spcPct val="20000"/>
        </a:spcBef>
        <a:spcAft>
          <a:spcPct val="0"/>
        </a:spcAft>
        <a:buClr>
          <a:srgbClr val="B89321"/>
        </a:buClr>
        <a:defRPr sz="2000">
          <a:solidFill>
            <a:srgbClr val="7C4B28"/>
          </a:solidFill>
          <a:latin typeface="+mn-lt"/>
          <a:ea typeface="ヒラギノ角ゴ Pro W3" pitchFamily="-110" charset="-128"/>
        </a:defRPr>
      </a:lvl5pPr>
      <a:lvl6pPr marL="1889125" indent="-61913" algn="l" rtl="0" fontAlgn="base">
        <a:spcBef>
          <a:spcPct val="20000"/>
        </a:spcBef>
        <a:spcAft>
          <a:spcPct val="0"/>
        </a:spcAft>
        <a:buClr>
          <a:srgbClr val="B89321"/>
        </a:buClr>
        <a:defRPr sz="2000">
          <a:solidFill>
            <a:srgbClr val="7C4B28"/>
          </a:solidFill>
          <a:latin typeface="+mn-lt"/>
          <a:ea typeface="ヒラギノ角ゴ Pro W3" pitchFamily="-110" charset="-128"/>
        </a:defRPr>
      </a:lvl6pPr>
      <a:lvl7pPr marL="2346325" indent="-61913" algn="l" rtl="0" fontAlgn="base">
        <a:spcBef>
          <a:spcPct val="20000"/>
        </a:spcBef>
        <a:spcAft>
          <a:spcPct val="0"/>
        </a:spcAft>
        <a:buClr>
          <a:srgbClr val="B89321"/>
        </a:buClr>
        <a:defRPr sz="2000">
          <a:solidFill>
            <a:srgbClr val="7C4B28"/>
          </a:solidFill>
          <a:latin typeface="+mn-lt"/>
          <a:ea typeface="ヒラギノ角ゴ Pro W3" pitchFamily="-110" charset="-128"/>
        </a:defRPr>
      </a:lvl7pPr>
      <a:lvl8pPr marL="2803525" indent="-61913" algn="l" rtl="0" fontAlgn="base">
        <a:spcBef>
          <a:spcPct val="20000"/>
        </a:spcBef>
        <a:spcAft>
          <a:spcPct val="0"/>
        </a:spcAft>
        <a:buClr>
          <a:srgbClr val="B89321"/>
        </a:buClr>
        <a:defRPr sz="2000">
          <a:solidFill>
            <a:srgbClr val="7C4B28"/>
          </a:solidFill>
          <a:latin typeface="+mn-lt"/>
          <a:ea typeface="ヒラギノ角ゴ Pro W3" pitchFamily="-110" charset="-128"/>
        </a:defRPr>
      </a:lvl8pPr>
      <a:lvl9pPr marL="3260725" indent="-61913" algn="l" rtl="0" fontAlgn="base">
        <a:spcBef>
          <a:spcPct val="20000"/>
        </a:spcBef>
        <a:spcAft>
          <a:spcPct val="0"/>
        </a:spcAft>
        <a:buClr>
          <a:srgbClr val="B89321"/>
        </a:buClr>
        <a:defRPr sz="2000">
          <a:solidFill>
            <a:srgbClr val="7C4B28"/>
          </a:solidFill>
          <a:latin typeface="+mn-lt"/>
          <a:ea typeface="ヒラギノ角ゴ Pro W3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006475" y="4267200"/>
            <a:ext cx="7848600" cy="5334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charset="0"/>
              </a:rPr>
              <a:t>Key Initiatives in Talent Management</a:t>
            </a:r>
            <a:endParaRPr lang="en-US" sz="2000" b="1" dirty="0" smtClean="0">
              <a:latin typeface="Arial" charset="0"/>
            </a:endParaRPr>
          </a:p>
        </p:txBody>
      </p:sp>
      <p:sp>
        <p:nvSpPr>
          <p:cNvPr id="1536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5410200" y="4724400"/>
            <a:ext cx="3352800" cy="3810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imes" pitchFamily="18" charset="0"/>
              </a:rPr>
              <a:t>Denise Champagne</a:t>
            </a:r>
          </a:p>
          <a:p>
            <a:pPr eaLnBrk="1" hangingPunct="1"/>
            <a:r>
              <a:rPr lang="en-US" sz="2000" dirty="0" smtClean="0">
                <a:latin typeface="Times" pitchFamily="18" charset="0"/>
              </a:rPr>
              <a:t>May, 2011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" y="381000"/>
            <a:ext cx="7772400" cy="914400"/>
          </a:xfrm>
        </p:spPr>
        <p:txBody>
          <a:bodyPr anchor="ctr"/>
          <a:lstStyle/>
          <a:p>
            <a:pPr>
              <a:tabLst>
                <a:tab pos="8343900" algn="r"/>
              </a:tabLst>
            </a:pPr>
            <a:r>
              <a:rPr lang="en-US" sz="4000" dirty="0" smtClean="0"/>
              <a:t>Who Are We?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676400"/>
            <a:ext cx="7924800" cy="4495800"/>
          </a:xfrm>
          <a:noFill/>
          <a:effectLst/>
        </p:spPr>
        <p:txBody>
          <a:bodyPr lIns="182880" tIns="182880" bIns="182880" anchor="ctr"/>
          <a:lstStyle/>
          <a:p>
            <a:pPr algn="ctr">
              <a:buNone/>
            </a:pPr>
            <a:endParaRPr lang="en-US" sz="2000" b="1" dirty="0" smtClean="0">
              <a:solidFill>
                <a:schemeClr val="accent3"/>
              </a:solidFill>
            </a:endParaRPr>
          </a:p>
          <a:p>
            <a:pPr algn="ctr">
              <a:buNone/>
            </a:pPr>
            <a:endParaRPr lang="en-US" sz="2000" b="1" dirty="0" smtClean="0">
              <a:solidFill>
                <a:schemeClr val="accent3"/>
              </a:solidFill>
            </a:endParaRPr>
          </a:p>
          <a:p>
            <a:pPr algn="ctr">
              <a:buNone/>
            </a:pPr>
            <a:r>
              <a:rPr lang="en-US" sz="2000" b="1" dirty="0" smtClean="0">
                <a:solidFill>
                  <a:schemeClr val="accent3"/>
                </a:solidFill>
              </a:rPr>
              <a:t>OUR VISION</a:t>
            </a:r>
          </a:p>
          <a:p>
            <a:pPr>
              <a:lnSpc>
                <a:spcPct val="150000"/>
              </a:lnSpc>
            </a:pPr>
            <a:endParaRPr lang="en-US" sz="1800" b="1" dirty="0" smtClean="0"/>
          </a:p>
          <a:p>
            <a:pPr>
              <a:lnSpc>
                <a:spcPct val="150000"/>
              </a:lnSpc>
            </a:pPr>
            <a:endParaRPr lang="en-US" sz="1800" b="1" dirty="0" smtClean="0"/>
          </a:p>
          <a:p>
            <a:r>
              <a:rPr lang="en-US" sz="1800" b="1" dirty="0" smtClean="0"/>
              <a:t>Produce more</a:t>
            </a:r>
          </a:p>
          <a:p>
            <a:pPr lvl="1"/>
            <a:r>
              <a:rPr lang="en-US" sz="1600" dirty="0" smtClean="0"/>
              <a:t>We are committed to increasing yields to meet the growing demand for food, fiber &amp; fuel </a:t>
            </a:r>
          </a:p>
          <a:p>
            <a:pPr lvl="1"/>
            <a:endParaRPr lang="en-US" sz="1600" dirty="0" smtClean="0"/>
          </a:p>
          <a:p>
            <a:r>
              <a:rPr lang="en-US" sz="1800" b="1" dirty="0" smtClean="0"/>
              <a:t>Conserve more</a:t>
            </a:r>
          </a:p>
          <a:p>
            <a:pPr lvl="1"/>
            <a:r>
              <a:rPr lang="en-US" sz="1600" dirty="0" smtClean="0"/>
              <a:t>We are committed to reducing the amount of land, water and energy  needed to grow our crops </a:t>
            </a:r>
          </a:p>
          <a:p>
            <a:pPr lvl="1"/>
            <a:endParaRPr lang="en-US" sz="1600" dirty="0" smtClean="0"/>
          </a:p>
          <a:p>
            <a:r>
              <a:rPr lang="en-US" sz="1800" b="1" dirty="0" smtClean="0"/>
              <a:t>Improve lives</a:t>
            </a:r>
          </a:p>
          <a:p>
            <a:pPr lvl="1"/>
            <a:r>
              <a:rPr lang="en-US" sz="1600" dirty="0" smtClean="0"/>
              <a:t>We are committed to improving lives around the world</a:t>
            </a:r>
          </a:p>
          <a:p>
            <a:pPr lvl="1"/>
            <a:endParaRPr lang="en-US" sz="1600" dirty="0" smtClean="0"/>
          </a:p>
          <a:p>
            <a:pPr lvl="1">
              <a:buNone/>
            </a:pPr>
            <a:r>
              <a:rPr lang="en-US" sz="1600" dirty="0" smtClean="0"/>
              <a:t> </a:t>
            </a:r>
          </a:p>
        </p:txBody>
      </p:sp>
      <p:pic>
        <p:nvPicPr>
          <p:cNvPr id="30727" name="Picture 2" descr="\\EAGLE\P-AFFAIRS\TMPRUIT\Public\SustainLogo\TP-SustainableAg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3750" y="1447800"/>
            <a:ext cx="2161650" cy="198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9E1F50-4C21-416F-83BB-912C142341D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/>
          <p:cNvCxnSpPr/>
          <p:nvPr/>
        </p:nvCxnSpPr>
        <p:spPr>
          <a:xfrm>
            <a:off x="4343400" y="3962400"/>
            <a:ext cx="1371600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49747D-9B72-442B-BE9B-93EF68149BE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458200" cy="838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tabLst>
                <a:tab pos="8343900" algn="r"/>
              </a:tabLst>
            </a:pPr>
            <a:r>
              <a:rPr lang="en-US" sz="4000" dirty="0" smtClean="0"/>
              <a:t>Business Results Through People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" y="57912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Ensure we have the diverse talent we need, when we need it.  </a:t>
            </a:r>
          </a:p>
          <a:p>
            <a:pPr>
              <a:tabLst>
                <a:tab pos="2116138" algn="l"/>
              </a:tabLst>
            </a:pP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	Align, engage, and develop that talent to maximize their performance.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 descr="brown_fade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7368" y="2653409"/>
            <a:ext cx="2458271" cy="258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orange_fade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660281"/>
            <a:ext cx="2458271" cy="258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green_fade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86085" y="2669443"/>
            <a:ext cx="2458271" cy="258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lightbrown_circle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42655" y="3988818"/>
            <a:ext cx="1067604" cy="97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orange_circle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8501" y="3532992"/>
            <a:ext cx="1064395" cy="97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30"/>
          <p:cNvSpPr txBox="1">
            <a:spLocks noChangeArrowheads="1"/>
          </p:cNvSpPr>
          <p:nvPr/>
        </p:nvSpPr>
        <p:spPr bwMode="auto">
          <a:xfrm>
            <a:off x="2052838" y="4333551"/>
            <a:ext cx="872911" cy="37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 eaLnBrk="0" hangingPunct="0"/>
            <a:r>
              <a:rPr lang="en-US" sz="800" b="1">
                <a:solidFill>
                  <a:schemeClr val="bg1"/>
                </a:solidFill>
                <a:latin typeface="Arial" charset="0"/>
              </a:rPr>
              <a:t>OPERATIONAL</a:t>
            </a:r>
          </a:p>
          <a:p>
            <a:pPr algn="ctr" eaLnBrk="0" hangingPunct="0"/>
            <a:r>
              <a:rPr lang="en-US" sz="800" b="1">
                <a:solidFill>
                  <a:schemeClr val="bg1"/>
                </a:solidFill>
                <a:latin typeface="Arial" charset="0"/>
              </a:rPr>
              <a:t>EXCELLENCE</a:t>
            </a:r>
          </a:p>
        </p:txBody>
      </p:sp>
      <p:sp>
        <p:nvSpPr>
          <p:cNvPr id="15" name="TextBox 30"/>
          <p:cNvSpPr txBox="1">
            <a:spLocks noChangeArrowheads="1"/>
          </p:cNvSpPr>
          <p:nvPr/>
        </p:nvSpPr>
        <p:spPr bwMode="auto">
          <a:xfrm>
            <a:off x="601197" y="3878869"/>
            <a:ext cx="872911" cy="37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 eaLnBrk="0" hangingPunct="0"/>
            <a:r>
              <a:rPr lang="en-US" sz="800" b="1" dirty="0" smtClean="0">
                <a:solidFill>
                  <a:schemeClr val="bg1"/>
                </a:solidFill>
                <a:latin typeface="Arial" charset="0"/>
              </a:rPr>
              <a:t>CUSTOMER FOCUS</a:t>
            </a:r>
            <a:endParaRPr lang="en-US" sz="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39524" y="1676400"/>
            <a:ext cx="2465309" cy="2133600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754689"/>
              </a:avLst>
            </a:prstTxWarp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sz="2000" spc="100" dirty="0" smtClean="0">
                <a:solidFill>
                  <a:schemeClr val="tx2"/>
                </a:solidFill>
              </a:rPr>
              <a:t>Business Strategies</a:t>
            </a:r>
            <a:endParaRPr lang="en-US" sz="2000" spc="100" dirty="0">
              <a:solidFill>
                <a:schemeClr val="tx2"/>
              </a:solidFill>
            </a:endParaRPr>
          </a:p>
        </p:txBody>
      </p:sp>
      <p:pic>
        <p:nvPicPr>
          <p:cNvPr id="9" name="Picture 5" descr="PMCMIL_logo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17381" y="1600200"/>
            <a:ext cx="2109595" cy="207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rapezoid 34"/>
          <p:cNvSpPr>
            <a:spLocks noChangeAspect="1"/>
          </p:cNvSpPr>
          <p:nvPr/>
        </p:nvSpPr>
        <p:spPr>
          <a:xfrm rot="16200000">
            <a:off x="3848100" y="3314700"/>
            <a:ext cx="2514600" cy="1524000"/>
          </a:xfrm>
          <a:prstGeom prst="trapezoid">
            <a:avLst>
              <a:gd name="adj" fmla="val 64590"/>
            </a:avLst>
          </a:prstGeom>
          <a:solidFill>
            <a:srgbClr val="617D3F"/>
          </a:solidFill>
          <a:ln>
            <a:noFill/>
          </a:ln>
          <a:effectLst/>
          <a:scene3d>
            <a:camera prst="orthographicFront"/>
            <a:lightRig rig="glow" dir="t"/>
          </a:scene3d>
          <a:sp3d prstMaterial="dkEdge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320504" tIns="58294" rIns="75566" bIns="1187053" numCol="1" spcCol="1270" anchor="t" anchorCtr="0">
            <a:noAutofit/>
          </a:bodyPr>
          <a:lstStyle/>
          <a:p>
            <a:pPr lvl="0" algn="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700" kern="1200" dirty="0">
              <a:solidFill>
                <a:schemeClr val="bg1"/>
              </a:solidFill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5791199" y="1600199"/>
            <a:ext cx="2819403" cy="4419600"/>
            <a:chOff x="6324599" y="2057400"/>
            <a:chExt cx="2186696" cy="4114801"/>
          </a:xfrm>
        </p:grpSpPr>
        <p:sp>
          <p:nvSpPr>
            <p:cNvPr id="37" name="Freeform 36"/>
            <p:cNvSpPr>
              <a:spLocks noChangeAspect="1"/>
            </p:cNvSpPr>
            <p:nvPr/>
          </p:nvSpPr>
          <p:spPr>
            <a:xfrm rot="16200000">
              <a:off x="5589147" y="3250054"/>
              <a:ext cx="3657601" cy="2186694"/>
            </a:xfrm>
            <a:custGeom>
              <a:avLst/>
              <a:gdLst>
                <a:gd name="connsiteX0" fmla="*/ 0 w 1483816"/>
                <a:gd name="connsiteY0" fmla="*/ 74191 h 1780579"/>
                <a:gd name="connsiteX1" fmla="*/ 21730 w 1483816"/>
                <a:gd name="connsiteY1" fmla="*/ 21730 h 1780579"/>
                <a:gd name="connsiteX2" fmla="*/ 74191 w 1483816"/>
                <a:gd name="connsiteY2" fmla="*/ 0 h 1780579"/>
                <a:gd name="connsiteX3" fmla="*/ 1409625 w 1483816"/>
                <a:gd name="connsiteY3" fmla="*/ 0 h 1780579"/>
                <a:gd name="connsiteX4" fmla="*/ 1462086 w 1483816"/>
                <a:gd name="connsiteY4" fmla="*/ 21730 h 1780579"/>
                <a:gd name="connsiteX5" fmla="*/ 1483816 w 1483816"/>
                <a:gd name="connsiteY5" fmla="*/ 74191 h 1780579"/>
                <a:gd name="connsiteX6" fmla="*/ 1483816 w 1483816"/>
                <a:gd name="connsiteY6" fmla="*/ 1706388 h 1780579"/>
                <a:gd name="connsiteX7" fmla="*/ 1462086 w 1483816"/>
                <a:gd name="connsiteY7" fmla="*/ 1758849 h 1780579"/>
                <a:gd name="connsiteX8" fmla="*/ 1409625 w 1483816"/>
                <a:gd name="connsiteY8" fmla="*/ 1780579 h 1780579"/>
                <a:gd name="connsiteX9" fmla="*/ 74191 w 1483816"/>
                <a:gd name="connsiteY9" fmla="*/ 1780579 h 1780579"/>
                <a:gd name="connsiteX10" fmla="*/ 21730 w 1483816"/>
                <a:gd name="connsiteY10" fmla="*/ 1758849 h 1780579"/>
                <a:gd name="connsiteX11" fmla="*/ 0 w 1483816"/>
                <a:gd name="connsiteY11" fmla="*/ 1706388 h 1780579"/>
                <a:gd name="connsiteX12" fmla="*/ 0 w 1483816"/>
                <a:gd name="connsiteY12" fmla="*/ 74191 h 1780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3816" h="1780579">
                  <a:moveTo>
                    <a:pt x="1421990" y="1"/>
                  </a:moveTo>
                  <a:cubicBezTo>
                    <a:pt x="1438387" y="1"/>
                    <a:pt x="1454112" y="9381"/>
                    <a:pt x="1465707" y="26077"/>
                  </a:cubicBezTo>
                  <a:cubicBezTo>
                    <a:pt x="1477301" y="42773"/>
                    <a:pt x="1483816" y="65417"/>
                    <a:pt x="1483816" y="89030"/>
                  </a:cubicBezTo>
                  <a:lnTo>
                    <a:pt x="1483816" y="1691549"/>
                  </a:lnTo>
                  <a:cubicBezTo>
                    <a:pt x="1483816" y="1715162"/>
                    <a:pt x="1477301" y="1737806"/>
                    <a:pt x="1465707" y="1754502"/>
                  </a:cubicBezTo>
                  <a:cubicBezTo>
                    <a:pt x="1454112" y="1771198"/>
                    <a:pt x="1438387" y="1780578"/>
                    <a:pt x="1421990" y="1780578"/>
                  </a:cubicBezTo>
                  <a:lnTo>
                    <a:pt x="61826" y="1780578"/>
                  </a:lnTo>
                  <a:cubicBezTo>
                    <a:pt x="45429" y="1780578"/>
                    <a:pt x="29704" y="1771198"/>
                    <a:pt x="18109" y="1754502"/>
                  </a:cubicBezTo>
                  <a:cubicBezTo>
                    <a:pt x="6514" y="1737806"/>
                    <a:pt x="0" y="1715162"/>
                    <a:pt x="0" y="1691549"/>
                  </a:cubicBezTo>
                  <a:lnTo>
                    <a:pt x="0" y="89030"/>
                  </a:lnTo>
                  <a:cubicBezTo>
                    <a:pt x="0" y="65417"/>
                    <a:pt x="6515" y="42773"/>
                    <a:pt x="18109" y="26077"/>
                  </a:cubicBezTo>
                  <a:cubicBezTo>
                    <a:pt x="29704" y="9380"/>
                    <a:pt x="45429" y="1"/>
                    <a:pt x="61826" y="1"/>
                  </a:cubicBezTo>
                  <a:lnTo>
                    <a:pt x="1421990" y="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20504" tIns="58294" rIns="75566" bIns="1187053" numCol="1" spcCol="1270" anchor="t" anchorCtr="0">
              <a:noAutofit/>
            </a:bodyPr>
            <a:lstStyle/>
            <a:p>
              <a:pPr lvl="0" algn="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 dirty="0">
                <a:solidFill>
                  <a:schemeClr val="bg1"/>
                </a:solidFill>
              </a:endParaRPr>
            </a:p>
          </p:txBody>
        </p:sp>
        <p:sp>
          <p:nvSpPr>
            <p:cNvPr id="38" name="Freeform 37"/>
            <p:cNvSpPr>
              <a:spLocks noChangeAspect="1"/>
            </p:cNvSpPr>
            <p:nvPr/>
          </p:nvSpPr>
          <p:spPr>
            <a:xfrm>
              <a:off x="6324599" y="3263463"/>
              <a:ext cx="2170053" cy="2490493"/>
            </a:xfrm>
            <a:custGeom>
              <a:avLst/>
              <a:gdLst>
                <a:gd name="connsiteX0" fmla="*/ 0 w 1105443"/>
                <a:gd name="connsiteY0" fmla="*/ 0 h 1780579"/>
                <a:gd name="connsiteX1" fmla="*/ 1105443 w 1105443"/>
                <a:gd name="connsiteY1" fmla="*/ 0 h 1780579"/>
                <a:gd name="connsiteX2" fmla="*/ 1105443 w 1105443"/>
                <a:gd name="connsiteY2" fmla="*/ 1780579 h 1780579"/>
                <a:gd name="connsiteX3" fmla="*/ 0 w 1105443"/>
                <a:gd name="connsiteY3" fmla="*/ 1780579 h 1780579"/>
                <a:gd name="connsiteX4" fmla="*/ 0 w 1105443"/>
                <a:gd name="connsiteY4" fmla="*/ 0 h 1780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443" h="1780579">
                  <a:moveTo>
                    <a:pt x="0" y="0"/>
                  </a:moveTo>
                  <a:lnTo>
                    <a:pt x="1105443" y="0"/>
                  </a:lnTo>
                  <a:lnTo>
                    <a:pt x="1105443" y="1780579"/>
                  </a:lnTo>
                  <a:lnTo>
                    <a:pt x="0" y="178057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4864" rIns="0" bIns="0" numCol="1" spcCol="1270" anchor="t" anchorCtr="0">
              <a:noAutofit/>
            </a:bodyPr>
            <a:lstStyle/>
            <a:p>
              <a:pPr lvl="0" algn="ctr" defTabSz="711200">
                <a:spcBef>
                  <a:spcPct val="0"/>
                </a:spcBef>
              </a:pPr>
              <a:r>
                <a:rPr lang="en-US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Talent Acquisition/ Diversity</a:t>
              </a:r>
            </a:p>
            <a:p>
              <a:pPr lvl="0" algn="ctr" defTabSz="711200">
                <a:spcBef>
                  <a:spcPct val="0"/>
                </a:spcBef>
              </a:pPr>
              <a:endPara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pPr lvl="0" algn="ctr" defTabSz="711200">
                <a:spcBef>
                  <a:spcPct val="0"/>
                </a:spcBef>
              </a:pP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Development</a:t>
              </a:r>
            </a:p>
            <a:p>
              <a:pPr lvl="0" algn="ctr" defTabSz="711200">
                <a:spcBef>
                  <a:spcPct val="0"/>
                </a:spcBef>
              </a:pPr>
              <a:endParaRPr lang="en-US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pPr lvl="0" algn="ctr" defTabSz="711200">
                <a:spcBef>
                  <a:spcPct val="0"/>
                </a:spcBef>
              </a:pPr>
              <a:r>
                <a:rPr lang="en-US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Engagement /GPTW</a:t>
              </a:r>
            </a:p>
            <a:p>
              <a:pPr lvl="0" algn="ctr" defTabSz="711200">
                <a:spcBef>
                  <a:spcPct val="0"/>
                </a:spcBef>
              </a:pPr>
              <a:endParaRPr lang="en-US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pPr lvl="0" algn="ctr" defTabSz="711200">
                <a:spcBef>
                  <a:spcPct val="0"/>
                </a:spcBef>
              </a:pPr>
              <a:r>
                <a:rPr lang="en-US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Ops Excellence</a:t>
              </a:r>
              <a:endParaRPr lang="en-US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6541646" y="2057400"/>
              <a:ext cx="1752600" cy="9144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People Strategy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4" descr="green_circle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425320" y="3532992"/>
            <a:ext cx="1071883" cy="97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30"/>
          <p:cNvSpPr txBox="1">
            <a:spLocks noChangeArrowheads="1"/>
          </p:cNvSpPr>
          <p:nvPr/>
        </p:nvSpPr>
        <p:spPr bwMode="auto">
          <a:xfrm>
            <a:off x="3528015" y="3939572"/>
            <a:ext cx="872911" cy="24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 eaLnBrk="0" hangingPunct="0"/>
            <a:r>
              <a:rPr lang="en-US" sz="800" b="1" dirty="0">
                <a:solidFill>
                  <a:schemeClr val="bg1"/>
                </a:solidFill>
                <a:latin typeface="Arial" charset="0"/>
              </a:rPr>
              <a:t>PEOPLE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458200" cy="8382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80000"/>
              </a:lnSpc>
              <a:spcBef>
                <a:spcPts val="0"/>
              </a:spcBef>
              <a:tabLst>
                <a:tab pos="8343900" algn="r"/>
              </a:tabLst>
            </a:pPr>
            <a:r>
              <a:rPr lang="en-US" sz="4000" dirty="0" smtClean="0"/>
              <a:t>Key Global Initiatives</a:t>
            </a: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49747D-9B72-442B-BE9B-93EF68149BE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9600" y="1828800"/>
            <a:ext cx="83058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endParaRPr lang="en-US" sz="2200" dirty="0">
              <a:solidFill>
                <a:prstClr val="black"/>
              </a:solidFill>
            </a:endParaRPr>
          </a:p>
          <a:p>
            <a:pPr marL="573088" lvl="1" indent="-347663">
              <a:lnSpc>
                <a:spcPct val="110000"/>
              </a:lnSpc>
              <a:spcAft>
                <a:spcPts val="600"/>
              </a:spcAft>
              <a:buClr>
                <a:srgbClr val="EBDDC3">
                  <a:lumMod val="50000"/>
                </a:srgbClr>
              </a:buClr>
              <a:buSzPct val="70000"/>
              <a:buFont typeface="Wingdings 2" pitchFamily="18" charset="2"/>
              <a:buChar char="¿"/>
            </a:pPr>
            <a:r>
              <a:rPr lang="en-US" dirty="0" smtClean="0">
                <a:solidFill>
                  <a:prstClr val="black"/>
                </a:solidFill>
                <a:latin typeface="Arial Narrow" pitchFamily="34" charset="0"/>
              </a:rPr>
              <a:t>Quarterly pulse survey (engagement)</a:t>
            </a:r>
          </a:p>
          <a:p>
            <a:pPr marL="573088" lvl="1" indent="-347663">
              <a:lnSpc>
                <a:spcPct val="110000"/>
              </a:lnSpc>
              <a:spcAft>
                <a:spcPts val="600"/>
              </a:spcAft>
              <a:buClr>
                <a:srgbClr val="EBDDC3">
                  <a:lumMod val="50000"/>
                </a:srgbClr>
              </a:buClr>
              <a:buSzPct val="70000"/>
              <a:buFont typeface="Wingdings 2" pitchFamily="18" charset="2"/>
              <a:buChar char="¿"/>
            </a:pPr>
            <a:endParaRPr lang="en-US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573088" lvl="1" indent="-347663">
              <a:lnSpc>
                <a:spcPct val="110000"/>
              </a:lnSpc>
              <a:spcAft>
                <a:spcPts val="600"/>
              </a:spcAft>
              <a:buClr>
                <a:srgbClr val="EBDDC3">
                  <a:lumMod val="50000"/>
                </a:srgbClr>
              </a:buClr>
              <a:buSzPct val="70000"/>
              <a:buFont typeface="Wingdings 2" pitchFamily="18" charset="2"/>
              <a:buChar char="¿"/>
            </a:pPr>
            <a:r>
              <a:rPr lang="en-US" dirty="0" smtClean="0">
                <a:solidFill>
                  <a:prstClr val="black"/>
                </a:solidFill>
                <a:latin typeface="Arial Narrow" pitchFamily="34" charset="0"/>
              </a:rPr>
              <a:t>RLE / GLE for high-potential leaders (development)</a:t>
            </a:r>
          </a:p>
          <a:p>
            <a:pPr marL="573088" lvl="1" indent="-347663">
              <a:lnSpc>
                <a:spcPct val="110000"/>
              </a:lnSpc>
              <a:spcAft>
                <a:spcPts val="600"/>
              </a:spcAft>
              <a:buClr>
                <a:srgbClr val="EBDDC3">
                  <a:lumMod val="50000"/>
                </a:srgbClr>
              </a:buClr>
              <a:buSzPct val="70000"/>
              <a:buFont typeface="Wingdings 2" pitchFamily="18" charset="2"/>
              <a:buChar char="¿"/>
            </a:pPr>
            <a:endParaRPr lang="en-US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573088" lvl="1" indent="-347663">
              <a:lnSpc>
                <a:spcPct val="110000"/>
              </a:lnSpc>
              <a:spcAft>
                <a:spcPts val="600"/>
              </a:spcAft>
              <a:buClr>
                <a:srgbClr val="EBDDC3">
                  <a:lumMod val="50000"/>
                </a:srgbClr>
              </a:buClr>
              <a:buSzPct val="70000"/>
              <a:buFont typeface="Wingdings 2" pitchFamily="18" charset="2"/>
              <a:buChar char="¿"/>
            </a:pPr>
            <a:r>
              <a:rPr lang="en-US" dirty="0" smtClean="0">
                <a:solidFill>
                  <a:prstClr val="black"/>
                </a:solidFill>
                <a:latin typeface="Arial Narrow" pitchFamily="34" charset="0"/>
              </a:rPr>
              <a:t>Efficiency and consistency (operational excellence)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458200" cy="838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tabLst>
                <a:tab pos="8343900" algn="r"/>
              </a:tabLst>
            </a:pPr>
            <a:r>
              <a:rPr lang="en-US" sz="4000" dirty="0" smtClean="0"/>
              <a:t>Our Engagement Model</a:t>
            </a:r>
          </a:p>
        </p:txBody>
      </p:sp>
      <p:graphicFrame>
        <p:nvGraphicFramePr>
          <p:cNvPr id="15" name="Diagram 14"/>
          <p:cNvGraphicFramePr/>
          <p:nvPr/>
        </p:nvGraphicFramePr>
        <p:xfrm>
          <a:off x="1828800" y="2667000"/>
          <a:ext cx="55626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49747D-9B72-442B-BE9B-93EF68149BE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1825079"/>
            <a:ext cx="88392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i="1" dirty="0" smtClean="0"/>
              <a:t>Basis for biennial survey and guide for leader messages and behaviors </a:t>
            </a:r>
            <a:endParaRPr lang="en-US" sz="1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458200" cy="838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tabLst>
                <a:tab pos="8343900" algn="r"/>
              </a:tabLst>
            </a:pPr>
            <a:r>
              <a:rPr lang="en-US" sz="4000" dirty="0" smtClean="0"/>
              <a:t>Quarterly Pulse Surveys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49747D-9B72-442B-BE9B-93EF68149BEF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4" name="Group 42"/>
          <p:cNvGrpSpPr/>
          <p:nvPr/>
        </p:nvGrpSpPr>
        <p:grpSpPr>
          <a:xfrm>
            <a:off x="457200" y="2819400"/>
            <a:ext cx="2514600" cy="2438400"/>
            <a:chOff x="2837662" y="1088911"/>
            <a:chExt cx="1981200" cy="1911207"/>
          </a:xfrm>
        </p:grpSpPr>
        <p:sp>
          <p:nvSpPr>
            <p:cNvPr id="44" name="Freeform 43"/>
            <p:cNvSpPr/>
            <p:nvPr/>
          </p:nvSpPr>
          <p:spPr>
            <a:xfrm>
              <a:off x="3048000" y="1260403"/>
              <a:ext cx="1569720" cy="1524000"/>
            </a:xfrm>
            <a:custGeom>
              <a:avLst/>
              <a:gdLst>
                <a:gd name="connsiteX0" fmla="*/ 1013461 w 2026920"/>
                <a:gd name="connsiteY0" fmla="*/ 0 h 2026920"/>
                <a:gd name="connsiteX1" fmla="*/ 1891143 w 2026920"/>
                <a:gd name="connsiteY1" fmla="*/ 506732 h 2026920"/>
                <a:gd name="connsiteX2" fmla="*/ 1891141 w 2026920"/>
                <a:gd name="connsiteY2" fmla="*/ 1520193 h 2026920"/>
                <a:gd name="connsiteX3" fmla="*/ 1013460 w 2026920"/>
                <a:gd name="connsiteY3" fmla="*/ 1013460 h 2026920"/>
                <a:gd name="connsiteX4" fmla="*/ 1013461 w 2026920"/>
                <a:gd name="connsiteY4" fmla="*/ 0 h 202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6920" h="2026920">
                  <a:moveTo>
                    <a:pt x="1013461" y="0"/>
                  </a:moveTo>
                  <a:cubicBezTo>
                    <a:pt x="1375536" y="0"/>
                    <a:pt x="1710106" y="193165"/>
                    <a:pt x="1891143" y="506732"/>
                  </a:cubicBezTo>
                  <a:cubicBezTo>
                    <a:pt x="2072180" y="820298"/>
                    <a:pt x="2072179" y="1206627"/>
                    <a:pt x="1891141" y="1520193"/>
                  </a:cubicBezTo>
                  <a:lnTo>
                    <a:pt x="1013460" y="1013460"/>
                  </a:lnTo>
                  <a:cubicBezTo>
                    <a:pt x="1013460" y="675640"/>
                    <a:pt x="1013461" y="337820"/>
                    <a:pt x="1013461" y="0"/>
                  </a:cubicBezTo>
                  <a:close/>
                </a:path>
              </a:pathLst>
            </a:custGeom>
            <a:solidFill>
              <a:srgbClr val="6274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7445" tIns="458724" rIns="263995" bIns="1023367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3044952" y="1271016"/>
              <a:ext cx="1569720" cy="1524000"/>
            </a:xfrm>
            <a:custGeom>
              <a:avLst/>
              <a:gdLst>
                <a:gd name="connsiteX0" fmla="*/ 1891142 w 2026920"/>
                <a:gd name="connsiteY0" fmla="*/ 1520190 h 2026920"/>
                <a:gd name="connsiteX1" fmla="*/ 1013459 w 2026920"/>
                <a:gd name="connsiteY1" fmla="*/ 2026920 h 2026920"/>
                <a:gd name="connsiteX2" fmla="*/ 135777 w 2026920"/>
                <a:gd name="connsiteY2" fmla="*/ 1520189 h 2026920"/>
                <a:gd name="connsiteX3" fmla="*/ 1013460 w 2026920"/>
                <a:gd name="connsiteY3" fmla="*/ 1013460 h 2026920"/>
                <a:gd name="connsiteX4" fmla="*/ 1891142 w 2026920"/>
                <a:gd name="connsiteY4" fmla="*/ 1520190 h 202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6920" h="2026920">
                  <a:moveTo>
                    <a:pt x="1891142" y="1520190"/>
                  </a:moveTo>
                  <a:cubicBezTo>
                    <a:pt x="1710105" y="1833756"/>
                    <a:pt x="1375534" y="2026920"/>
                    <a:pt x="1013459" y="2026920"/>
                  </a:cubicBezTo>
                  <a:cubicBezTo>
                    <a:pt x="651384" y="2026920"/>
                    <a:pt x="316814" y="1833755"/>
                    <a:pt x="135777" y="1520189"/>
                  </a:cubicBezTo>
                  <a:lnTo>
                    <a:pt x="1013460" y="1013460"/>
                  </a:lnTo>
                  <a:lnTo>
                    <a:pt x="1891142" y="1520190"/>
                  </a:lnTo>
                  <a:close/>
                </a:path>
              </a:pathLst>
            </a:custGeom>
            <a:solidFill>
              <a:srgbClr val="2A4A6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3240" tIns="1355726" rIns="499110" bIns="22161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kern="120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048000" y="1260403"/>
              <a:ext cx="1569720" cy="1524000"/>
            </a:xfrm>
            <a:custGeom>
              <a:avLst/>
              <a:gdLst>
                <a:gd name="connsiteX0" fmla="*/ 135777 w 2026920"/>
                <a:gd name="connsiteY0" fmla="*/ 1520189 h 2026920"/>
                <a:gd name="connsiteX1" fmla="*/ 135778 w 2026920"/>
                <a:gd name="connsiteY1" fmla="*/ 506729 h 2026920"/>
                <a:gd name="connsiteX2" fmla="*/ 1013461 w 2026920"/>
                <a:gd name="connsiteY2" fmla="*/ 0 h 2026920"/>
                <a:gd name="connsiteX3" fmla="*/ 1013460 w 2026920"/>
                <a:gd name="connsiteY3" fmla="*/ 1013460 h 2026920"/>
                <a:gd name="connsiteX4" fmla="*/ 135777 w 2026920"/>
                <a:gd name="connsiteY4" fmla="*/ 1520189 h 202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6920" h="2026920">
                  <a:moveTo>
                    <a:pt x="135777" y="1520189"/>
                  </a:moveTo>
                  <a:cubicBezTo>
                    <a:pt x="-45260" y="1206623"/>
                    <a:pt x="-45259" y="820294"/>
                    <a:pt x="135778" y="506729"/>
                  </a:cubicBezTo>
                  <a:cubicBezTo>
                    <a:pt x="316816" y="193164"/>
                    <a:pt x="651386" y="0"/>
                    <a:pt x="1013461" y="0"/>
                  </a:cubicBezTo>
                  <a:cubicBezTo>
                    <a:pt x="1013461" y="337820"/>
                    <a:pt x="1013460" y="675640"/>
                    <a:pt x="1013460" y="1013460"/>
                  </a:cubicBezTo>
                  <a:lnTo>
                    <a:pt x="135777" y="1520189"/>
                  </a:lnTo>
                  <a:close/>
                </a:path>
              </a:pathLst>
            </a:custGeom>
            <a:solidFill>
              <a:srgbClr val="97643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3994" tIns="458724" rIns="1097446" bIns="1023367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/>
            </a:p>
          </p:txBody>
        </p:sp>
        <p:sp>
          <p:nvSpPr>
            <p:cNvPr id="47" name="Circular Arrow 46"/>
            <p:cNvSpPr>
              <a:spLocks noChangeAspect="1"/>
            </p:cNvSpPr>
            <p:nvPr/>
          </p:nvSpPr>
          <p:spPr>
            <a:xfrm rot="360000" flipH="1" flipV="1">
              <a:off x="2837662" y="1088911"/>
              <a:ext cx="1981200" cy="1911207"/>
            </a:xfrm>
            <a:prstGeom prst="circularArrow">
              <a:avLst>
                <a:gd name="adj1" fmla="val 6667"/>
                <a:gd name="adj2" fmla="val 1295880"/>
                <a:gd name="adj3" fmla="val 20864460"/>
                <a:gd name="adj4" fmla="val 1201191"/>
                <a:gd name="adj5" fmla="val 1085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black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050632" y="1622311"/>
              <a:ext cx="835077" cy="410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Identify </a:t>
              </a:r>
            </a:p>
            <a:p>
              <a:pPr algn="ctr"/>
              <a:r>
                <a:rPr lang="en-US" sz="14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Opportunities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59468" y="1622311"/>
              <a:ext cx="467552" cy="410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Action</a:t>
              </a:r>
            </a:p>
            <a:p>
              <a:pPr algn="ctr"/>
              <a:r>
                <a:rPr lang="en-US" sz="14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Plan</a:t>
              </a:r>
              <a:endPara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310234" y="2263889"/>
              <a:ext cx="980319" cy="241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Measure Impact</a:t>
              </a:r>
              <a:endPara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124200" y="1905000"/>
            <a:ext cx="5791200" cy="514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marL="573088" lvl="1" indent="-347663">
              <a:lnSpc>
                <a:spcPct val="110000"/>
              </a:lnSpc>
              <a:spcAft>
                <a:spcPts val="0"/>
              </a:spcAft>
              <a:buClr>
                <a:srgbClr val="EBDDC3">
                  <a:lumMod val="50000"/>
                </a:srgbClr>
              </a:buClr>
              <a:buSzPct val="70000"/>
              <a:buFont typeface="Wingdings 2" pitchFamily="18" charset="2"/>
              <a:buChar char="¿"/>
            </a:pPr>
            <a:r>
              <a:rPr lang="en-US" sz="2000" dirty="0" smtClean="0">
                <a:solidFill>
                  <a:prstClr val="black"/>
                </a:solidFill>
                <a:latin typeface="Arial Narrow" pitchFamily="34" charset="0"/>
              </a:rPr>
              <a:t>Monitor “</a:t>
            </a:r>
            <a:r>
              <a:rPr lang="en-US" sz="2000" b="1" dirty="0" smtClean="0">
                <a:solidFill>
                  <a:prstClr val="black"/>
                </a:solidFill>
                <a:latin typeface="Arial Narrow" pitchFamily="34" charset="0"/>
              </a:rPr>
              <a:t>engagement index</a:t>
            </a:r>
            <a:r>
              <a:rPr lang="en-US" sz="2000" dirty="0" smtClean="0">
                <a:solidFill>
                  <a:prstClr val="black"/>
                </a:solidFill>
                <a:latin typeface="Arial Narrow" pitchFamily="34" charset="0"/>
              </a:rPr>
              <a:t>”</a:t>
            </a:r>
          </a:p>
          <a:p>
            <a:pPr marL="860425" lvl="2" indent="-177800">
              <a:lnSpc>
                <a:spcPct val="110000"/>
              </a:lnSpc>
              <a:spcAft>
                <a:spcPts val="0"/>
              </a:spcAft>
              <a:buClr>
                <a:srgbClr val="EBDDC3">
                  <a:lumMod val="50000"/>
                </a:srgbClr>
              </a:buClr>
              <a:buSzPct val="70000"/>
              <a:buFont typeface="Wingdings" pitchFamily="2" charset="2"/>
              <a:buChar char="§"/>
            </a:pPr>
            <a:r>
              <a:rPr lang="en-US" sz="1800" dirty="0" smtClean="0">
                <a:solidFill>
                  <a:prstClr val="black"/>
                </a:solidFill>
                <a:latin typeface="Arial Narrow" pitchFamily="34" charset="0"/>
              </a:rPr>
              <a:t>Job satisfaction</a:t>
            </a:r>
          </a:p>
          <a:p>
            <a:pPr marL="860425" lvl="2" indent="-177800">
              <a:lnSpc>
                <a:spcPct val="110000"/>
              </a:lnSpc>
              <a:spcAft>
                <a:spcPts val="0"/>
              </a:spcAft>
              <a:buClr>
                <a:srgbClr val="EBDDC3">
                  <a:lumMod val="50000"/>
                </a:srgbClr>
              </a:buClr>
              <a:buSzPct val="70000"/>
              <a:buFont typeface="Wingdings" pitchFamily="2" charset="2"/>
              <a:buChar char="§"/>
            </a:pPr>
            <a:r>
              <a:rPr lang="en-US" sz="1800" dirty="0" smtClean="0">
                <a:solidFill>
                  <a:prstClr val="black"/>
                </a:solidFill>
                <a:latin typeface="Arial Narrow" pitchFamily="34" charset="0"/>
              </a:rPr>
              <a:t>Advocacy</a:t>
            </a:r>
          </a:p>
          <a:p>
            <a:pPr marL="860425" lvl="2" indent="-177800">
              <a:lnSpc>
                <a:spcPct val="110000"/>
              </a:lnSpc>
              <a:spcAft>
                <a:spcPts val="0"/>
              </a:spcAft>
              <a:buClr>
                <a:srgbClr val="EBDDC3">
                  <a:lumMod val="50000"/>
                </a:srgbClr>
              </a:buClr>
              <a:buSzPct val="70000"/>
              <a:buFont typeface="Wingdings" pitchFamily="2" charset="2"/>
              <a:buChar char="§"/>
            </a:pPr>
            <a:r>
              <a:rPr lang="en-US" sz="1800" dirty="0" smtClean="0">
                <a:solidFill>
                  <a:prstClr val="black"/>
                </a:solidFill>
                <a:latin typeface="Arial Narrow" pitchFamily="34" charset="0"/>
              </a:rPr>
              <a:t>Pride</a:t>
            </a:r>
          </a:p>
          <a:p>
            <a:pPr marL="860425" lvl="2" indent="-177800">
              <a:lnSpc>
                <a:spcPct val="110000"/>
              </a:lnSpc>
              <a:spcAft>
                <a:spcPts val="0"/>
              </a:spcAft>
              <a:buClr>
                <a:srgbClr val="EBDDC3">
                  <a:lumMod val="50000"/>
                </a:srgbClr>
              </a:buClr>
              <a:buSzPct val="70000"/>
              <a:buFont typeface="Wingdings" pitchFamily="2" charset="2"/>
              <a:buChar char="§"/>
            </a:pPr>
            <a:r>
              <a:rPr lang="en-US" sz="1800" dirty="0" smtClean="0">
                <a:solidFill>
                  <a:prstClr val="black"/>
                </a:solidFill>
                <a:latin typeface="Arial Narrow" pitchFamily="34" charset="0"/>
              </a:rPr>
              <a:t>Discretionary effort</a:t>
            </a:r>
          </a:p>
          <a:p>
            <a:pPr marL="860425" lvl="2" indent="-177800">
              <a:lnSpc>
                <a:spcPct val="110000"/>
              </a:lnSpc>
              <a:spcAft>
                <a:spcPts val="1200"/>
              </a:spcAft>
              <a:buClr>
                <a:srgbClr val="EBDDC3">
                  <a:lumMod val="50000"/>
                </a:srgbClr>
              </a:buClr>
              <a:buSzPct val="70000"/>
              <a:buFont typeface="Wingdings" pitchFamily="2" charset="2"/>
              <a:buChar char="§"/>
            </a:pPr>
            <a:r>
              <a:rPr lang="en-US" sz="1800" dirty="0" smtClean="0">
                <a:solidFill>
                  <a:prstClr val="black"/>
                </a:solidFill>
                <a:latin typeface="Arial Narrow" pitchFamily="34" charset="0"/>
              </a:rPr>
              <a:t>Intent to stay</a:t>
            </a:r>
          </a:p>
          <a:p>
            <a:pPr marL="573088" lvl="1" indent="-347663">
              <a:lnSpc>
                <a:spcPct val="110000"/>
              </a:lnSpc>
              <a:spcAft>
                <a:spcPts val="0"/>
              </a:spcAft>
              <a:buClr>
                <a:srgbClr val="EBDDC3">
                  <a:lumMod val="50000"/>
                </a:srgbClr>
              </a:buClr>
              <a:buSzPct val="70000"/>
              <a:buFont typeface="Wingdings 2" pitchFamily="18" charset="2"/>
              <a:buChar char="¿"/>
            </a:pPr>
            <a:r>
              <a:rPr lang="en-US" sz="2000" dirty="0" smtClean="0">
                <a:solidFill>
                  <a:prstClr val="black"/>
                </a:solidFill>
                <a:latin typeface="Arial Narrow" pitchFamily="34" charset="0"/>
              </a:rPr>
              <a:t>Administer in-house and online</a:t>
            </a:r>
          </a:p>
          <a:p>
            <a:pPr marL="860425" lvl="2" indent="-177800">
              <a:lnSpc>
                <a:spcPct val="110000"/>
              </a:lnSpc>
              <a:spcAft>
                <a:spcPts val="0"/>
              </a:spcAft>
              <a:buClr>
                <a:srgbClr val="EBDDC3">
                  <a:lumMod val="50000"/>
                </a:srgbClr>
              </a:buClr>
              <a:buSzPct val="70000"/>
              <a:buFont typeface="Wingdings" pitchFamily="2" charset="2"/>
              <a:buChar char="§"/>
            </a:pPr>
            <a:r>
              <a:rPr lang="en-US" sz="1800" dirty="0" smtClean="0">
                <a:solidFill>
                  <a:prstClr val="black"/>
                </a:solidFill>
                <a:latin typeface="Arial Narrow" pitchFamily="34" charset="0"/>
              </a:rPr>
              <a:t>10 items with 5-point scale or multiple choice</a:t>
            </a:r>
          </a:p>
          <a:p>
            <a:pPr marL="860425" lvl="2" indent="-177800">
              <a:lnSpc>
                <a:spcPct val="110000"/>
              </a:lnSpc>
              <a:spcAft>
                <a:spcPts val="0"/>
              </a:spcAft>
              <a:buClr>
                <a:srgbClr val="EBDDC3">
                  <a:lumMod val="50000"/>
                </a:srgbClr>
              </a:buClr>
              <a:buSzPct val="70000"/>
              <a:buFont typeface="Wingdings" pitchFamily="2" charset="2"/>
              <a:buChar char="§"/>
            </a:pPr>
            <a:r>
              <a:rPr lang="en-US" sz="1800" dirty="0" smtClean="0">
                <a:solidFill>
                  <a:prstClr val="black"/>
                </a:solidFill>
                <a:latin typeface="Arial Narrow" pitchFamily="34" charset="0"/>
              </a:rPr>
              <a:t>25% of population invited every quarter</a:t>
            </a:r>
          </a:p>
          <a:p>
            <a:pPr marL="860425" lvl="2" indent="-177800">
              <a:lnSpc>
                <a:spcPct val="110000"/>
              </a:lnSpc>
              <a:spcAft>
                <a:spcPts val="0"/>
              </a:spcAft>
              <a:buClr>
                <a:srgbClr val="EBDDC3">
                  <a:lumMod val="50000"/>
                </a:srgbClr>
              </a:buClr>
              <a:buSzPct val="70000"/>
              <a:buFont typeface="Wingdings" pitchFamily="2" charset="2"/>
              <a:buChar char="§"/>
            </a:pPr>
            <a:r>
              <a:rPr lang="en-US" sz="1800" dirty="0" smtClean="0">
                <a:solidFill>
                  <a:prstClr val="black"/>
                </a:solidFill>
                <a:latin typeface="Arial Narrow" pitchFamily="34" charset="0"/>
              </a:rPr>
              <a:t>Limited demographic data </a:t>
            </a:r>
          </a:p>
          <a:p>
            <a:pPr marL="860425" lvl="2" indent="-177800">
              <a:lnSpc>
                <a:spcPct val="110000"/>
              </a:lnSpc>
              <a:spcAft>
                <a:spcPts val="0"/>
              </a:spcAft>
              <a:buClr>
                <a:srgbClr val="EBDDC3">
                  <a:lumMod val="50000"/>
                </a:srgbClr>
              </a:buClr>
              <a:buSzPct val="70000"/>
              <a:buFont typeface="Wingdings" pitchFamily="2" charset="2"/>
              <a:buChar char="§"/>
            </a:pPr>
            <a:r>
              <a:rPr lang="en-US" sz="1800" dirty="0" smtClean="0">
                <a:solidFill>
                  <a:prstClr val="black"/>
                </a:solidFill>
                <a:latin typeface="Arial Narrow" pitchFamily="34" charset="0"/>
              </a:rPr>
              <a:t>Reports produced in 48 hours</a:t>
            </a:r>
          </a:p>
          <a:p>
            <a:pPr marL="573088" lvl="1" indent="-347663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EBDDC3">
                  <a:lumMod val="50000"/>
                </a:srgbClr>
              </a:buClr>
              <a:buSzPct val="70000"/>
              <a:buFont typeface="Wingdings 2" pitchFamily="18" charset="2"/>
              <a:buChar char="¿"/>
            </a:pPr>
            <a:r>
              <a:rPr lang="en-US" sz="2000" dirty="0" smtClean="0">
                <a:solidFill>
                  <a:prstClr val="black"/>
                </a:solidFill>
                <a:latin typeface="Arial Narrow" pitchFamily="34" charset="0"/>
              </a:rPr>
              <a:t>Leverage variable items to follow-up, investigate or drive behaviors</a:t>
            </a:r>
          </a:p>
          <a:p>
            <a:pPr marL="573088" lvl="1" indent="-347663">
              <a:lnSpc>
                <a:spcPct val="110000"/>
              </a:lnSpc>
              <a:spcAft>
                <a:spcPts val="600"/>
              </a:spcAft>
              <a:buClr>
                <a:srgbClr val="EBDDC3">
                  <a:lumMod val="50000"/>
                </a:srgbClr>
              </a:buClr>
              <a:buSzPct val="70000"/>
              <a:buFont typeface="Wingdings 2" pitchFamily="18" charset="2"/>
              <a:buChar char="¿"/>
            </a:pPr>
            <a:endParaRPr lang="en-US" sz="2000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4800" y="1676400"/>
            <a:ext cx="8839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i="1" dirty="0" smtClean="0"/>
              <a:t>Enables us to stay connected to the ‘pulse’ of the organization and monitor trends quarterly</a:t>
            </a:r>
            <a:endParaRPr lang="en-US" sz="1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458200" cy="8382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80000"/>
              </a:lnSpc>
              <a:spcBef>
                <a:spcPts val="0"/>
              </a:spcBef>
              <a:tabLst>
                <a:tab pos="8343900" algn="r"/>
              </a:tabLst>
            </a:pPr>
            <a:r>
              <a:rPr lang="en-US" sz="4000" dirty="0" smtClean="0"/>
              <a:t>RLE and GLE</a:t>
            </a: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49747D-9B72-442B-BE9B-93EF68149BE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04800" y="2362200"/>
            <a:ext cx="3733800" cy="376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endParaRPr lang="en-US" sz="2200" dirty="0">
              <a:solidFill>
                <a:prstClr val="black"/>
              </a:solidFill>
            </a:endParaRPr>
          </a:p>
          <a:p>
            <a:pPr marL="573088" lvl="1" indent="-347663">
              <a:lnSpc>
                <a:spcPct val="11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70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Arial Narrow" pitchFamily="34" charset="0"/>
              </a:rPr>
              <a:t>Limited enrollment</a:t>
            </a:r>
          </a:p>
          <a:p>
            <a:pPr marL="573088" lvl="1" indent="-347663">
              <a:lnSpc>
                <a:spcPct val="11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70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Arial Narrow" pitchFamily="34" charset="0"/>
              </a:rPr>
              <a:t>Six to eight months </a:t>
            </a:r>
          </a:p>
          <a:p>
            <a:pPr marL="573088" lvl="1" indent="-347663">
              <a:lnSpc>
                <a:spcPct val="11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70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Arial Narrow" pitchFamily="34" charset="0"/>
              </a:rPr>
              <a:t>Classroom sessions</a:t>
            </a:r>
          </a:p>
          <a:p>
            <a:pPr marL="573088" lvl="1" indent="-347663">
              <a:lnSpc>
                <a:spcPct val="11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70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Arial Narrow" pitchFamily="34" charset="0"/>
              </a:rPr>
              <a:t>WebEx sessions</a:t>
            </a:r>
          </a:p>
          <a:p>
            <a:pPr marL="573088" lvl="1" indent="-347663">
              <a:lnSpc>
                <a:spcPct val="11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70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Arial Narrow" pitchFamily="34" charset="0"/>
              </a:rPr>
              <a:t>Action learning projects</a:t>
            </a:r>
          </a:p>
          <a:p>
            <a:pPr marL="573088" lvl="1" indent="-347663">
              <a:lnSpc>
                <a:spcPct val="11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70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Arial Narrow" pitchFamily="34" charset="0"/>
              </a:rPr>
              <a:t>Executive educators</a:t>
            </a:r>
          </a:p>
          <a:p>
            <a:pPr marL="573088" lvl="1" indent="-347663">
              <a:lnSpc>
                <a:spcPct val="11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70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Arial Narrow" pitchFamily="34" charset="0"/>
              </a:rPr>
              <a:t>Professional educators</a:t>
            </a:r>
          </a:p>
          <a:p>
            <a:pPr marL="573088" lvl="1" indent="-347663">
              <a:lnSpc>
                <a:spcPct val="11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70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Arial Narrow" pitchFamily="34" charset="0"/>
              </a:rPr>
              <a:t>Case studies</a:t>
            </a:r>
          </a:p>
          <a:p>
            <a:pPr marL="573088" lvl="1" indent="-347663">
              <a:lnSpc>
                <a:spcPct val="11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70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Arial Narrow" pitchFamily="34" charset="0"/>
              </a:rPr>
              <a:t>External coaches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953000" y="4231957"/>
            <a:ext cx="152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3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Established Leaders</a:t>
            </a:r>
            <a:endParaRPr lang="en-US" sz="13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3317557"/>
            <a:ext cx="152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3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Senior</a:t>
            </a:r>
          </a:p>
          <a:p>
            <a:pPr lvl="0" algn="ctr"/>
            <a:r>
              <a:rPr lang="en-US" sz="13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Leaders</a:t>
            </a:r>
            <a:endParaRPr lang="en-US" sz="13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2895600" y="2286000"/>
          <a:ext cx="3200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2400" y="1676400"/>
            <a:ext cx="88392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i="1" dirty="0" smtClean="0"/>
              <a:t>Development programs for high-potential future leaders</a:t>
            </a:r>
            <a:endParaRPr lang="en-US" sz="19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5943600" y="2133600"/>
            <a:ext cx="3200400" cy="4007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endParaRPr lang="en-US" sz="2200" dirty="0">
              <a:solidFill>
                <a:prstClr val="black"/>
              </a:solidFill>
            </a:endParaRPr>
          </a:p>
          <a:p>
            <a:pPr marL="573088" lvl="1" indent="-347663">
              <a:lnSpc>
                <a:spcPct val="200000"/>
              </a:lnSpc>
              <a:spcAft>
                <a:spcPts val="0"/>
              </a:spcAft>
              <a:buClr>
                <a:schemeClr val="accent3"/>
              </a:buClr>
              <a:buSzPct val="104000"/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bg2"/>
                </a:solidFill>
                <a:latin typeface="Arial Narrow" pitchFamily="34" charset="0"/>
              </a:rPr>
              <a:t>Company acumen</a:t>
            </a:r>
          </a:p>
          <a:p>
            <a:pPr marL="573088" lvl="1" indent="-347663">
              <a:lnSpc>
                <a:spcPct val="200000"/>
              </a:lnSpc>
              <a:spcAft>
                <a:spcPts val="0"/>
              </a:spcAft>
              <a:buClr>
                <a:schemeClr val="accent3"/>
              </a:buClr>
              <a:buSzPct val="104000"/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bg2"/>
                </a:solidFill>
                <a:latin typeface="Arial Narrow" pitchFamily="34" charset="0"/>
              </a:rPr>
              <a:t>Strategic thinking</a:t>
            </a:r>
          </a:p>
          <a:p>
            <a:pPr marL="573088" lvl="1" indent="-347663">
              <a:lnSpc>
                <a:spcPct val="200000"/>
              </a:lnSpc>
              <a:spcAft>
                <a:spcPts val="0"/>
              </a:spcAft>
              <a:buClr>
                <a:schemeClr val="accent3"/>
              </a:buClr>
              <a:buSzPct val="104000"/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bg2"/>
                </a:solidFill>
                <a:latin typeface="Arial Narrow" pitchFamily="34" charset="0"/>
              </a:rPr>
              <a:t>Leadership identity</a:t>
            </a:r>
          </a:p>
          <a:p>
            <a:pPr marL="573088" lvl="1" indent="-347663">
              <a:lnSpc>
                <a:spcPct val="200000"/>
              </a:lnSpc>
              <a:spcAft>
                <a:spcPts val="0"/>
              </a:spcAft>
              <a:buClr>
                <a:schemeClr val="accent3"/>
              </a:buClr>
              <a:buSzPct val="104000"/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bg2"/>
                </a:solidFill>
                <a:latin typeface="Arial Narrow" pitchFamily="34" charset="0"/>
              </a:rPr>
              <a:t>Networking</a:t>
            </a:r>
          </a:p>
          <a:p>
            <a:pPr marL="573088" lvl="1" indent="-347663">
              <a:lnSpc>
                <a:spcPct val="200000"/>
              </a:lnSpc>
              <a:spcAft>
                <a:spcPts val="0"/>
              </a:spcAft>
              <a:buClr>
                <a:schemeClr val="accent3"/>
              </a:buClr>
              <a:buSzPct val="104000"/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bg2"/>
                </a:solidFill>
                <a:latin typeface="Arial Narrow" pitchFamily="34" charset="0"/>
              </a:rPr>
              <a:t>Feedback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458200" cy="838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tabLst>
                <a:tab pos="8343900" algn="r"/>
              </a:tabLst>
            </a:pPr>
            <a:r>
              <a:rPr lang="en-US" sz="4000" dirty="0" smtClean="0"/>
              <a:t>Efficient, Consistent and Value-Added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49747D-9B72-442B-BE9B-93EF68149BE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85800" y="2465082"/>
            <a:ext cx="8001000" cy="385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marL="463550" lvl="1" indent="-463550">
              <a:lnSpc>
                <a:spcPct val="110000"/>
              </a:lnSpc>
              <a:spcAft>
                <a:spcPts val="1200"/>
              </a:spcAft>
              <a:buClr>
                <a:srgbClr val="BA8F2D"/>
              </a:buClr>
              <a:buSzPct val="70000"/>
              <a:buFont typeface="Wingdings 2" pitchFamily="18" charset="2"/>
              <a:buChar char="ë"/>
            </a:pPr>
            <a:r>
              <a:rPr lang="en-US" dirty="0" smtClean="0">
                <a:latin typeface="Arial Narrow" pitchFamily="34" charset="0"/>
              </a:rPr>
              <a:t>Collaborate to design the “global standard” on processes, definitions and materials to ensure consistency</a:t>
            </a:r>
          </a:p>
          <a:p>
            <a:pPr marL="463550" lvl="1" indent="-463550">
              <a:lnSpc>
                <a:spcPct val="110000"/>
              </a:lnSpc>
              <a:spcAft>
                <a:spcPts val="1200"/>
              </a:spcAft>
              <a:buClr>
                <a:srgbClr val="BA8F2D"/>
              </a:buClr>
              <a:buSzPct val="70000"/>
              <a:buFont typeface="Wingdings 2" pitchFamily="18" charset="2"/>
              <a:buChar char="ë"/>
            </a:pPr>
            <a:r>
              <a:rPr lang="en-US" dirty="0" smtClean="0">
                <a:latin typeface="Arial Narrow" pitchFamily="34" charset="0"/>
              </a:rPr>
              <a:t>Create simple models of expected behaviors </a:t>
            </a:r>
          </a:p>
          <a:p>
            <a:pPr marL="463550" lvl="1" indent="-463550">
              <a:lnSpc>
                <a:spcPct val="110000"/>
              </a:lnSpc>
              <a:spcAft>
                <a:spcPts val="1200"/>
              </a:spcAft>
              <a:buClr>
                <a:srgbClr val="BA8F2D"/>
              </a:buClr>
              <a:buSzPct val="70000"/>
              <a:buFont typeface="Wingdings 2" pitchFamily="18" charset="2"/>
              <a:buChar char="ë"/>
            </a:pPr>
            <a:r>
              <a:rPr lang="en-US" dirty="0" smtClean="0">
                <a:latin typeface="Arial Narrow" pitchFamily="34" charset="0"/>
              </a:rPr>
              <a:t>Integrate HR programs so they all “talk” to each other </a:t>
            </a:r>
          </a:p>
          <a:p>
            <a:pPr marL="463550" lvl="1" indent="-463550">
              <a:lnSpc>
                <a:spcPct val="110000"/>
              </a:lnSpc>
              <a:spcAft>
                <a:spcPts val="1200"/>
              </a:spcAft>
              <a:buClr>
                <a:srgbClr val="BA8F2D"/>
              </a:buClr>
              <a:buSzPct val="70000"/>
              <a:buFont typeface="Wingdings 2" pitchFamily="18" charset="2"/>
              <a:buChar char="ë"/>
            </a:pPr>
            <a:r>
              <a:rPr lang="en-US" smtClean="0">
                <a:latin typeface="Arial Narrow" pitchFamily="34" charset="0"/>
              </a:rPr>
              <a:t>Formally remove outdated </a:t>
            </a:r>
            <a:r>
              <a:rPr lang="en-US" dirty="0" smtClean="0">
                <a:latin typeface="Arial Narrow" pitchFamily="34" charset="0"/>
              </a:rPr>
              <a:t>models, materials and processes</a:t>
            </a:r>
          </a:p>
          <a:p>
            <a:pPr marL="463550" lvl="1" indent="-463550">
              <a:lnSpc>
                <a:spcPct val="110000"/>
              </a:lnSpc>
              <a:spcAft>
                <a:spcPts val="1200"/>
              </a:spcAft>
              <a:buClr>
                <a:srgbClr val="BA8F2D"/>
              </a:buClr>
              <a:buSzPct val="70000"/>
              <a:buFont typeface="Wingdings 2" pitchFamily="18" charset="2"/>
              <a:buChar char="ë"/>
            </a:pPr>
            <a:r>
              <a:rPr lang="en-US" dirty="0" smtClean="0">
                <a:latin typeface="Arial Narrow" pitchFamily="34" charset="0"/>
              </a:rPr>
              <a:t>Employ technology to eliminate hassles, streamline work, and provide much needed reporting capabilities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4800" y="1676400"/>
            <a:ext cx="88392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i="1" dirty="0" smtClean="0"/>
              <a:t>To meet our SG&amp;A targets, our people must work smarter.  Our talent management efforts play a key role in helping people focus on the right things so all their efforts are meaningful ones.</a:t>
            </a:r>
            <a:endParaRPr lang="en-US" sz="1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458200" cy="8382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80000"/>
              </a:lnSpc>
              <a:tabLst>
                <a:tab pos="8343900" algn="r"/>
              </a:tabLst>
            </a:pPr>
            <a:r>
              <a:rPr lang="en-US" sz="4000" dirty="0" smtClean="0"/>
              <a:t>TM Direction Over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49747D-9B72-442B-BE9B-93EF68149BE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143000" y="1524000"/>
            <a:ext cx="76962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endParaRPr lang="en-US" sz="2200" dirty="0">
              <a:solidFill>
                <a:prstClr val="black"/>
              </a:solidFill>
            </a:endParaRPr>
          </a:p>
          <a:p>
            <a:pPr marL="344488" indent="-344488">
              <a:lnSpc>
                <a:spcPct val="110000"/>
              </a:lnSpc>
              <a:buClr>
                <a:srgbClr val="EBDDC3">
                  <a:lumMod val="50000"/>
                </a:srgbClr>
              </a:buClr>
              <a:buSzPct val="70000"/>
            </a:pPr>
            <a:r>
              <a:rPr lang="en-US" u="heavy" dirty="0" smtClean="0">
                <a:solidFill>
                  <a:prstClr val="black"/>
                </a:solidFill>
                <a:uFill>
                  <a:solidFill>
                    <a:schemeClr val="accent4"/>
                  </a:solidFill>
                </a:uFill>
                <a:latin typeface="Arial Rounded MT Bold" pitchFamily="34" charset="0"/>
              </a:rPr>
              <a:t>Strengthen The Basics </a:t>
            </a:r>
          </a:p>
          <a:p>
            <a:pPr marL="111125" lvl="1" indent="-11113">
              <a:lnSpc>
                <a:spcPct val="110000"/>
              </a:lnSpc>
              <a:buClr>
                <a:srgbClr val="EBDDC3">
                  <a:lumMod val="50000"/>
                </a:srgbClr>
              </a:buClr>
              <a:buSzPct val="70000"/>
            </a:pPr>
            <a:r>
              <a:rPr lang="en-US" sz="1600" dirty="0" smtClean="0">
                <a:solidFill>
                  <a:prstClr val="black"/>
                </a:solidFill>
                <a:latin typeface="Arial Narrow" pitchFamily="34" charset="0"/>
              </a:rPr>
              <a:t>Create solid foundations from which to build</a:t>
            </a:r>
          </a:p>
          <a:p>
            <a:pPr marL="111125" lvl="1" indent="-11113">
              <a:lnSpc>
                <a:spcPct val="110000"/>
              </a:lnSpc>
              <a:buClr>
                <a:srgbClr val="EBDDC3">
                  <a:lumMod val="50000"/>
                </a:srgbClr>
              </a:buClr>
              <a:buSzPct val="70000"/>
            </a:pPr>
            <a:r>
              <a:rPr lang="en-US" sz="1600" dirty="0" smtClean="0">
                <a:solidFill>
                  <a:prstClr val="black"/>
                </a:solidFill>
                <a:latin typeface="Arial Narrow" pitchFamily="34" charset="0"/>
              </a:rPr>
              <a:t>Example (PR / SP):  Globally consistent process, templates and definitions</a:t>
            </a:r>
          </a:p>
          <a:p>
            <a:pPr marL="344488" indent="-344488">
              <a:lnSpc>
                <a:spcPct val="110000"/>
              </a:lnSpc>
              <a:buClr>
                <a:srgbClr val="EBDDC3">
                  <a:lumMod val="50000"/>
                </a:srgbClr>
              </a:buClr>
              <a:buSzPct val="70000"/>
            </a:pPr>
            <a:endParaRPr lang="en-US" sz="20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344488" indent="-344488">
              <a:lnSpc>
                <a:spcPct val="110000"/>
              </a:lnSpc>
              <a:buClr>
                <a:srgbClr val="EBDDC3">
                  <a:lumMod val="50000"/>
                </a:srgbClr>
              </a:buClr>
              <a:buSzPct val="70000"/>
            </a:pPr>
            <a:endParaRPr lang="en-US" sz="20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344488" lvl="1" indent="-344488">
              <a:lnSpc>
                <a:spcPct val="110000"/>
              </a:lnSpc>
              <a:buClr>
                <a:srgbClr val="EBDDC3">
                  <a:lumMod val="50000"/>
                </a:srgbClr>
              </a:buClr>
              <a:buSzPct val="70000"/>
            </a:pPr>
            <a:r>
              <a:rPr lang="en-US" u="heavy" dirty="0" smtClean="0">
                <a:solidFill>
                  <a:prstClr val="black"/>
                </a:solidFill>
                <a:uFill>
                  <a:solidFill>
                    <a:schemeClr val="accent4"/>
                  </a:solidFill>
                </a:uFill>
                <a:latin typeface="Arial Rounded MT Bold" pitchFamily="34" charset="0"/>
              </a:rPr>
              <a:t>Leverage Technology</a:t>
            </a:r>
          </a:p>
          <a:p>
            <a:pPr marL="111125" lvl="1" indent="-11113">
              <a:lnSpc>
                <a:spcPct val="110000"/>
              </a:lnSpc>
              <a:buClr>
                <a:srgbClr val="EBDDC3">
                  <a:lumMod val="50000"/>
                </a:srgbClr>
              </a:buClr>
              <a:buSzPct val="70000"/>
            </a:pPr>
            <a:r>
              <a:rPr lang="en-US" sz="1600" dirty="0" smtClean="0">
                <a:solidFill>
                  <a:prstClr val="black"/>
                </a:solidFill>
                <a:latin typeface="Arial Narrow" pitchFamily="34" charset="0"/>
              </a:rPr>
              <a:t>Use technology to make processes more efficient and to generate metrics that track and drive efforts</a:t>
            </a:r>
          </a:p>
          <a:p>
            <a:pPr marL="111125" lvl="1" indent="-11113">
              <a:lnSpc>
                <a:spcPct val="110000"/>
              </a:lnSpc>
              <a:buClr>
                <a:srgbClr val="EBDDC3">
                  <a:lumMod val="50000"/>
                </a:srgbClr>
              </a:buClr>
              <a:buSzPct val="70000"/>
            </a:pPr>
            <a:r>
              <a:rPr lang="en-US" sz="1600" dirty="0" smtClean="0">
                <a:solidFill>
                  <a:prstClr val="black"/>
                </a:solidFill>
                <a:latin typeface="Arial Narrow" pitchFamily="34" charset="0"/>
              </a:rPr>
              <a:t>Example (PR /SP):  Automate and document people review / succession planning online</a:t>
            </a:r>
          </a:p>
          <a:p>
            <a:pPr marL="344488" lvl="1" indent="-344488">
              <a:lnSpc>
                <a:spcPct val="110000"/>
              </a:lnSpc>
              <a:buClr>
                <a:srgbClr val="EBDDC3">
                  <a:lumMod val="50000"/>
                </a:srgbClr>
              </a:buClr>
              <a:buSzPct val="70000"/>
            </a:pPr>
            <a:endParaRPr lang="en-US" sz="2000" dirty="0" smtClean="0">
              <a:solidFill>
                <a:prstClr val="black"/>
              </a:solidFill>
              <a:latin typeface="Arial Rounded MT Bold" pitchFamily="34" charset="0"/>
            </a:endParaRPr>
          </a:p>
          <a:p>
            <a:pPr marL="344488" lvl="1" indent="-344488">
              <a:lnSpc>
                <a:spcPct val="110000"/>
              </a:lnSpc>
              <a:buClr>
                <a:srgbClr val="EBDDC3">
                  <a:lumMod val="50000"/>
                </a:srgbClr>
              </a:buClr>
              <a:buSzPct val="70000"/>
            </a:pPr>
            <a:endParaRPr lang="en-US" sz="2000" dirty="0" smtClean="0">
              <a:solidFill>
                <a:prstClr val="black"/>
              </a:solidFill>
              <a:latin typeface="Arial Rounded MT Bold" pitchFamily="34" charset="0"/>
            </a:endParaRPr>
          </a:p>
          <a:p>
            <a:pPr marL="344488" lvl="1" indent="-344488">
              <a:lnSpc>
                <a:spcPct val="110000"/>
              </a:lnSpc>
              <a:buClr>
                <a:srgbClr val="EBDDC3">
                  <a:lumMod val="50000"/>
                </a:srgbClr>
              </a:buClr>
              <a:buSzPct val="70000"/>
            </a:pPr>
            <a:r>
              <a:rPr lang="en-US" u="heavy" dirty="0" smtClean="0">
                <a:solidFill>
                  <a:prstClr val="black"/>
                </a:solidFill>
                <a:uFill>
                  <a:solidFill>
                    <a:schemeClr val="accent4"/>
                  </a:solidFill>
                </a:uFill>
                <a:latin typeface="Arial Rounded MT Bold" pitchFamily="34" charset="0"/>
              </a:rPr>
              <a:t>Meet The Business Where It’s Going</a:t>
            </a:r>
          </a:p>
          <a:p>
            <a:pPr marL="106363" lvl="1" indent="-11113">
              <a:lnSpc>
                <a:spcPct val="110000"/>
              </a:lnSpc>
              <a:buClr>
                <a:srgbClr val="EBDDC3">
                  <a:lumMod val="50000"/>
                </a:srgbClr>
              </a:buClr>
              <a:buSzPct val="70000"/>
            </a:pPr>
            <a:r>
              <a:rPr lang="en-US" sz="1600" dirty="0" smtClean="0">
                <a:solidFill>
                  <a:prstClr val="black"/>
                </a:solidFill>
                <a:latin typeface="Arial Narrow" pitchFamily="34" charset="0"/>
              </a:rPr>
              <a:t>Address future talent needs through greater depth and more sophisticated methods </a:t>
            </a:r>
          </a:p>
          <a:p>
            <a:pPr marL="106363" lvl="1" indent="-11113">
              <a:lnSpc>
                <a:spcPct val="110000"/>
              </a:lnSpc>
              <a:buClr>
                <a:srgbClr val="EBDDC3">
                  <a:lumMod val="50000"/>
                </a:srgbClr>
              </a:buClr>
              <a:buSzPct val="70000"/>
            </a:pPr>
            <a:r>
              <a:rPr lang="en-US" sz="1600" dirty="0" smtClean="0">
                <a:solidFill>
                  <a:prstClr val="black"/>
                </a:solidFill>
                <a:latin typeface="Arial Narrow" pitchFamily="34" charset="0"/>
              </a:rPr>
              <a:t>Example (PR / SP):  Use PR /SP system to gain insight to predictive trends</a:t>
            </a:r>
            <a:endParaRPr lang="en-US" sz="1600" dirty="0">
              <a:solidFill>
                <a:prstClr val="black"/>
              </a:solidFill>
              <a:latin typeface="Arial Narrow" pitchFamily="34" charset="0"/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-628650" y="1981200"/>
            <a:ext cx="1657350" cy="1066800"/>
            <a:chOff x="-628650" y="1981200"/>
            <a:chExt cx="1657350" cy="1066800"/>
          </a:xfrm>
        </p:grpSpPr>
        <p:sp>
          <p:nvSpPr>
            <p:cNvPr id="9" name="Isosceles Triangle 8"/>
            <p:cNvSpPr/>
            <p:nvPr/>
          </p:nvSpPr>
          <p:spPr>
            <a:xfrm rot="16200000">
              <a:off x="-465859" y="1818409"/>
              <a:ext cx="969818" cy="1295400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/>
            </a:p>
          </p:txBody>
        </p:sp>
        <p:sp>
          <p:nvSpPr>
            <p:cNvPr id="6" name="Rounded Rectangle 5"/>
            <p:cNvSpPr/>
            <p:nvPr/>
          </p:nvSpPr>
          <p:spPr>
            <a:xfrm rot="16200000">
              <a:off x="266700" y="2286000"/>
              <a:ext cx="1066800" cy="457200"/>
            </a:xfrm>
            <a:prstGeom prst="roundRect">
              <a:avLst/>
            </a:prstGeom>
            <a:solidFill>
              <a:srgbClr val="6274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tabLst>
                  <a:tab pos="5776913" algn="l"/>
                </a:tabLst>
              </a:pPr>
              <a:r>
                <a:rPr lang="en-US" sz="1400" i="1" spc="4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Phase I</a:t>
              </a:r>
            </a:p>
          </p:txBody>
        </p:sp>
      </p:grpSp>
      <p:grpSp>
        <p:nvGrpSpPr>
          <p:cNvPr id="5" name="Group 11"/>
          <p:cNvGrpSpPr/>
          <p:nvPr/>
        </p:nvGrpSpPr>
        <p:grpSpPr>
          <a:xfrm>
            <a:off x="-628650" y="3429000"/>
            <a:ext cx="1657350" cy="1066800"/>
            <a:chOff x="-628650" y="3429000"/>
            <a:chExt cx="1657350" cy="1066800"/>
          </a:xfrm>
        </p:grpSpPr>
        <p:sp>
          <p:nvSpPr>
            <p:cNvPr id="18" name="Isosceles Triangle 17"/>
            <p:cNvSpPr/>
            <p:nvPr/>
          </p:nvSpPr>
          <p:spPr>
            <a:xfrm rot="16200000">
              <a:off x="-465859" y="3286991"/>
              <a:ext cx="969818" cy="1295400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/>
            </a:p>
          </p:txBody>
        </p:sp>
        <p:sp>
          <p:nvSpPr>
            <p:cNvPr id="13" name="Rounded Rectangle 12"/>
            <p:cNvSpPr/>
            <p:nvPr/>
          </p:nvSpPr>
          <p:spPr>
            <a:xfrm rot="16200000">
              <a:off x="266700" y="3733800"/>
              <a:ext cx="1066800" cy="45720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tabLst>
                  <a:tab pos="5776913" algn="l"/>
                </a:tabLst>
              </a:pPr>
              <a:r>
                <a:rPr lang="en-US" sz="1400" i="1" spc="4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Phase II</a:t>
              </a:r>
            </a:p>
          </p:txBody>
        </p:sp>
      </p:grpSp>
      <p:grpSp>
        <p:nvGrpSpPr>
          <p:cNvPr id="7" name="Group 13"/>
          <p:cNvGrpSpPr/>
          <p:nvPr/>
        </p:nvGrpSpPr>
        <p:grpSpPr>
          <a:xfrm>
            <a:off x="-628650" y="4953000"/>
            <a:ext cx="1657350" cy="1066800"/>
            <a:chOff x="-628650" y="4953000"/>
            <a:chExt cx="1657350" cy="1066800"/>
          </a:xfrm>
        </p:grpSpPr>
        <p:sp>
          <p:nvSpPr>
            <p:cNvPr id="17" name="Isosceles Triangle 16"/>
            <p:cNvSpPr/>
            <p:nvPr/>
          </p:nvSpPr>
          <p:spPr>
            <a:xfrm rot="16200000">
              <a:off x="-465859" y="4810991"/>
              <a:ext cx="969818" cy="1295400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/>
            </a:p>
          </p:txBody>
        </p:sp>
        <p:sp>
          <p:nvSpPr>
            <p:cNvPr id="16" name="Rounded Rectangle 15"/>
            <p:cNvSpPr/>
            <p:nvPr/>
          </p:nvSpPr>
          <p:spPr>
            <a:xfrm rot="16200000">
              <a:off x="266700" y="5257800"/>
              <a:ext cx="1066800" cy="457200"/>
            </a:xfrm>
            <a:prstGeom prst="roundRect">
              <a:avLst/>
            </a:prstGeom>
            <a:solidFill>
              <a:srgbClr val="2A4A6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tabLst>
                  <a:tab pos="5776913" algn="l"/>
                </a:tabLst>
              </a:pPr>
              <a:r>
                <a:rPr lang="en-US" sz="1400" i="1" spc="4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Phase III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MONPA-PMCM">
      <a:dk1>
        <a:srgbClr val="000000"/>
      </a:dk1>
      <a:lt1>
        <a:srgbClr val="FFFFFF"/>
      </a:lt1>
      <a:dk2>
        <a:srgbClr val="000000"/>
      </a:dk2>
      <a:lt2>
        <a:srgbClr val="855535"/>
      </a:lt2>
      <a:accent1>
        <a:srgbClr val="D17324"/>
      </a:accent1>
      <a:accent2>
        <a:srgbClr val="A89B40"/>
      </a:accent2>
      <a:accent3>
        <a:srgbClr val="497014"/>
      </a:accent3>
      <a:accent4>
        <a:srgbClr val="BE9836"/>
      </a:accent4>
      <a:accent5>
        <a:srgbClr val="543622"/>
      </a:accent5>
      <a:accent6>
        <a:srgbClr val="A89B40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3240</TotalTime>
  <Words>570</Words>
  <Application>Microsoft Office PowerPoint</Application>
  <PresentationFormat>On-screen Show (4:3)</PresentationFormat>
  <Paragraphs>151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 Presentation</vt:lpstr>
      <vt:lpstr>Key Initiatives in Talent Management</vt:lpstr>
      <vt:lpstr>Who Are We?</vt:lpstr>
      <vt:lpstr>Business Results Through People</vt:lpstr>
      <vt:lpstr>Key Global Initiatives</vt:lpstr>
      <vt:lpstr>Our Engagement Model</vt:lpstr>
      <vt:lpstr>Quarterly Pulse Surveys</vt:lpstr>
      <vt:lpstr>RLE and GLE</vt:lpstr>
      <vt:lpstr>Efficient, Consistent and Value-Added</vt:lpstr>
      <vt:lpstr>TM Direction Over Time</vt:lpstr>
    </vt:vector>
  </TitlesOfParts>
  <Company>PGD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Paradowski Design</dc:creator>
  <cp:lastModifiedBy>Sharon Smith</cp:lastModifiedBy>
  <cp:revision>320</cp:revision>
  <cp:lastPrinted>2010-10-15T13:18:03Z</cp:lastPrinted>
  <dcterms:created xsi:type="dcterms:W3CDTF">2010-10-15T13:36:41Z</dcterms:created>
  <dcterms:modified xsi:type="dcterms:W3CDTF">2011-05-24T13:56:46Z</dcterms:modified>
</cp:coreProperties>
</file>