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2"/>
  </p:notesMasterIdLst>
  <p:handoutMasterIdLst>
    <p:handoutMasterId r:id="rId43"/>
  </p:handoutMasterIdLst>
  <p:sldIdLst>
    <p:sldId id="296" r:id="rId2"/>
    <p:sldId id="294" r:id="rId3"/>
    <p:sldId id="288" r:id="rId4"/>
    <p:sldId id="259" r:id="rId5"/>
    <p:sldId id="260" r:id="rId6"/>
    <p:sldId id="275" r:id="rId7"/>
    <p:sldId id="297" r:id="rId8"/>
    <p:sldId id="298" r:id="rId9"/>
    <p:sldId id="299" r:id="rId10"/>
    <p:sldId id="300" r:id="rId11"/>
    <p:sldId id="262" r:id="rId12"/>
    <p:sldId id="292" r:id="rId13"/>
    <p:sldId id="263" r:id="rId14"/>
    <p:sldId id="264" r:id="rId15"/>
    <p:sldId id="265" r:id="rId16"/>
    <p:sldId id="283" r:id="rId17"/>
    <p:sldId id="280" r:id="rId18"/>
    <p:sldId id="268" r:id="rId19"/>
    <p:sldId id="269" r:id="rId20"/>
    <p:sldId id="289" r:id="rId21"/>
    <p:sldId id="295" r:id="rId22"/>
    <p:sldId id="290" r:id="rId23"/>
    <p:sldId id="293" r:id="rId24"/>
    <p:sldId id="326" r:id="rId25"/>
    <p:sldId id="308" r:id="rId26"/>
    <p:sldId id="309" r:id="rId27"/>
    <p:sldId id="310" r:id="rId28"/>
    <p:sldId id="311" r:id="rId29"/>
    <p:sldId id="312" r:id="rId30"/>
    <p:sldId id="313" r:id="rId31"/>
    <p:sldId id="316" r:id="rId32"/>
    <p:sldId id="317" r:id="rId33"/>
    <p:sldId id="318" r:id="rId34"/>
    <p:sldId id="321" r:id="rId35"/>
    <p:sldId id="322" r:id="rId36"/>
    <p:sldId id="323" r:id="rId37"/>
    <p:sldId id="327" r:id="rId38"/>
    <p:sldId id="324" r:id="rId39"/>
    <p:sldId id="325" r:id="rId40"/>
    <p:sldId id="282"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82D13B"/>
    <a:srgbClr val="FB7511"/>
    <a:srgbClr val="CA4C42"/>
    <a:srgbClr val="C56247"/>
    <a:srgbClr val="C64F46"/>
    <a:srgbClr val="FFFFFF"/>
    <a:srgbClr val="8AB559"/>
    <a:srgbClr val="FB87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885" autoAdjust="0"/>
  </p:normalViewPr>
  <p:slideViewPr>
    <p:cSldViewPr>
      <p:cViewPr>
        <p:scale>
          <a:sx n="75" d="100"/>
          <a:sy n="75" d="100"/>
        </p:scale>
        <p:origin x="-2640" y="-1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7" d="100"/>
          <a:sy n="57" d="100"/>
        </p:scale>
        <p:origin x="-246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967A72-A9EC-4620-AC3F-7B5A915F7FA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4D4B734-5C8A-468F-8D30-55D6D18BB89A}">
      <dgm:prSet phldrT="[Text]" custT="1"/>
      <dgm:spPr/>
      <dgm:t>
        <a:bodyPr/>
        <a:lstStyle/>
        <a:p>
          <a:pPr>
            <a:lnSpc>
              <a:spcPct val="100000"/>
            </a:lnSpc>
            <a:spcAft>
              <a:spcPts val="0"/>
            </a:spcAft>
          </a:pPr>
          <a:endParaRPr lang="en-US" sz="1000" b="0" dirty="0" smtClean="0">
            <a:latin typeface="Arial" pitchFamily="34" charset="0"/>
            <a:cs typeface="Arial" pitchFamily="34" charset="0"/>
          </a:endParaRPr>
        </a:p>
        <a:p>
          <a:pPr>
            <a:lnSpc>
              <a:spcPct val="100000"/>
            </a:lnSpc>
            <a:spcAft>
              <a:spcPts val="0"/>
            </a:spcAft>
          </a:pPr>
          <a:r>
            <a:rPr lang="en-US" sz="1000" b="0" dirty="0" smtClean="0">
              <a:latin typeface="Arial" pitchFamily="34" charset="0"/>
              <a:cs typeface="Arial" pitchFamily="34" charset="0"/>
            </a:rPr>
            <a:t>LinkedIn Chair</a:t>
          </a:r>
        </a:p>
        <a:p>
          <a:pPr>
            <a:lnSpc>
              <a:spcPct val="100000"/>
            </a:lnSpc>
            <a:spcAft>
              <a:spcPts val="0"/>
            </a:spcAft>
          </a:pPr>
          <a:r>
            <a:rPr lang="en-US" sz="1000" b="0" dirty="0" smtClean="0">
              <a:latin typeface="Arial" pitchFamily="34" charset="0"/>
              <a:cs typeface="Arial" pitchFamily="34" charset="0"/>
            </a:rPr>
            <a:t>Chris Barden</a:t>
          </a:r>
        </a:p>
        <a:p>
          <a:pPr>
            <a:lnSpc>
              <a:spcPct val="100000"/>
            </a:lnSpc>
            <a:spcAft>
              <a:spcPts val="0"/>
            </a:spcAft>
          </a:pPr>
          <a:endParaRPr lang="en-US" sz="1000" b="0" dirty="0" smtClean="0">
            <a:latin typeface="Arial" pitchFamily="34" charset="0"/>
            <a:cs typeface="Arial" pitchFamily="34" charset="0"/>
          </a:endParaRPr>
        </a:p>
      </dgm:t>
    </dgm:pt>
    <dgm:pt modelId="{F39534D1-D75F-4F48-9A83-0B723FADD67D}" type="parTrans" cxnId="{7314FFB1-7558-4B3D-A6AE-6AF51AB6B0D9}">
      <dgm:prSet/>
      <dgm:spPr/>
      <dgm:t>
        <a:bodyPr/>
        <a:lstStyle/>
        <a:p>
          <a:endParaRPr lang="en-US"/>
        </a:p>
      </dgm:t>
    </dgm:pt>
    <dgm:pt modelId="{FE77C04C-F5E8-4D4E-9E3C-639C5D18040C}" type="sibTrans" cxnId="{7314FFB1-7558-4B3D-A6AE-6AF51AB6B0D9}">
      <dgm:prSet/>
      <dgm:spPr/>
      <dgm:t>
        <a:bodyPr/>
        <a:lstStyle/>
        <a:p>
          <a:endParaRPr lang="en-US"/>
        </a:p>
      </dgm:t>
    </dgm:pt>
    <dgm:pt modelId="{C83FEE60-36B7-4A86-93B1-BCF7A287EAA4}">
      <dgm:prSet phldrT="[Text]" custT="1"/>
      <dgm:spPr/>
      <dgm:t>
        <a:bodyPr/>
        <a:lstStyle/>
        <a:p>
          <a:pPr>
            <a:lnSpc>
              <a:spcPct val="100000"/>
            </a:lnSpc>
            <a:spcAft>
              <a:spcPts val="0"/>
            </a:spcAft>
          </a:pPr>
          <a:r>
            <a:rPr lang="en-US" sz="1000" dirty="0" smtClean="0">
              <a:latin typeface="Arial" pitchFamily="34" charset="0"/>
              <a:cs typeface="Arial" pitchFamily="34" charset="0"/>
            </a:rPr>
            <a:t>Shawna Simcik</a:t>
          </a:r>
        </a:p>
        <a:p>
          <a:pPr>
            <a:lnSpc>
              <a:spcPct val="100000"/>
            </a:lnSpc>
            <a:spcAft>
              <a:spcPts val="0"/>
            </a:spcAft>
          </a:pPr>
          <a:r>
            <a:rPr lang="en-US" sz="1000" dirty="0" smtClean="0">
              <a:latin typeface="Arial" pitchFamily="34" charset="0"/>
              <a:cs typeface="Arial" pitchFamily="34" charset="0"/>
            </a:rPr>
            <a:t>Chair</a:t>
          </a:r>
          <a:endParaRPr lang="en-US" sz="1000" dirty="0">
            <a:latin typeface="Arial" pitchFamily="34" charset="0"/>
            <a:cs typeface="Arial" pitchFamily="34" charset="0"/>
          </a:endParaRPr>
        </a:p>
      </dgm:t>
    </dgm:pt>
    <dgm:pt modelId="{9FA7A024-9E62-4D43-956C-509353DDBCD9}" type="sibTrans" cxnId="{7D2C216B-3088-4485-93D9-4ADDC8904AC1}">
      <dgm:prSet/>
      <dgm:spPr/>
      <dgm:t>
        <a:bodyPr/>
        <a:lstStyle/>
        <a:p>
          <a:endParaRPr lang="en-US"/>
        </a:p>
      </dgm:t>
    </dgm:pt>
    <dgm:pt modelId="{8E0D8511-C47A-49C8-B75D-899A1525D7CD}" type="parTrans" cxnId="{7D2C216B-3088-4485-93D9-4ADDC8904AC1}">
      <dgm:prSet/>
      <dgm:spPr/>
      <dgm:t>
        <a:bodyPr/>
        <a:lstStyle/>
        <a:p>
          <a:endParaRPr lang="en-US"/>
        </a:p>
      </dgm:t>
    </dgm:pt>
    <dgm:pt modelId="{8190F882-3A79-4C42-B5F9-E9EA8916CB7D}">
      <dgm:prSet phldrT="[Text]" custT="1"/>
      <dgm:spPr/>
      <dgm:t>
        <a:bodyPr/>
        <a:lstStyle/>
        <a:p>
          <a:pPr>
            <a:lnSpc>
              <a:spcPct val="100000"/>
            </a:lnSpc>
            <a:spcAft>
              <a:spcPts val="0"/>
            </a:spcAft>
          </a:pPr>
          <a:r>
            <a:rPr lang="en-US" sz="1000" dirty="0" smtClean="0">
              <a:latin typeface="Arial" pitchFamily="34" charset="0"/>
              <a:cs typeface="Arial" pitchFamily="34" charset="0"/>
            </a:rPr>
            <a:t>Twitter Chair</a:t>
          </a:r>
          <a:br>
            <a:rPr lang="en-US" sz="1000" dirty="0" smtClean="0">
              <a:latin typeface="Arial" pitchFamily="34" charset="0"/>
              <a:cs typeface="Arial" pitchFamily="34" charset="0"/>
            </a:rPr>
          </a:br>
          <a:r>
            <a:rPr lang="en-US" sz="1000" dirty="0" smtClean="0">
              <a:latin typeface="Arial" pitchFamily="34" charset="0"/>
              <a:cs typeface="Arial" pitchFamily="34" charset="0"/>
            </a:rPr>
            <a:t>Susan Ruhl</a:t>
          </a:r>
          <a:endParaRPr lang="en-US" sz="1000" dirty="0">
            <a:latin typeface="Arial" pitchFamily="34" charset="0"/>
            <a:cs typeface="Arial" pitchFamily="34" charset="0"/>
          </a:endParaRPr>
        </a:p>
      </dgm:t>
    </dgm:pt>
    <dgm:pt modelId="{232D2D77-DF0A-4DF3-9FF9-E7F9A87046CA}" type="parTrans" cxnId="{1270A1C2-47E2-4108-86A7-C03F1A9B3330}">
      <dgm:prSet/>
      <dgm:spPr/>
      <dgm:t>
        <a:bodyPr/>
        <a:lstStyle/>
        <a:p>
          <a:endParaRPr lang="en-US"/>
        </a:p>
      </dgm:t>
    </dgm:pt>
    <dgm:pt modelId="{8ABA9EAB-7D5F-44FA-8BEB-22EAF3B7A6EC}" type="sibTrans" cxnId="{1270A1C2-47E2-4108-86A7-C03F1A9B3330}">
      <dgm:prSet/>
      <dgm:spPr/>
      <dgm:t>
        <a:bodyPr/>
        <a:lstStyle/>
        <a:p>
          <a:endParaRPr lang="en-US"/>
        </a:p>
      </dgm:t>
    </dgm:pt>
    <dgm:pt modelId="{6B6C43C4-CE07-4A39-99F5-1A361B42B45F}">
      <dgm:prSet phldrT="[Text]" custT="1"/>
      <dgm:spPr/>
      <dgm:t>
        <a:bodyPr/>
        <a:lstStyle/>
        <a:p>
          <a:pPr>
            <a:lnSpc>
              <a:spcPct val="100000"/>
            </a:lnSpc>
            <a:spcAft>
              <a:spcPts val="0"/>
            </a:spcAft>
          </a:pPr>
          <a:r>
            <a:rPr lang="en-US" sz="1000" b="0" dirty="0" smtClean="0">
              <a:latin typeface="Arial" pitchFamily="34" charset="0"/>
              <a:cs typeface="Arial" pitchFamily="34" charset="0"/>
            </a:rPr>
            <a:t>LinkedIn Group</a:t>
          </a:r>
        </a:p>
        <a:p>
          <a:pPr>
            <a:lnSpc>
              <a:spcPct val="100000"/>
            </a:lnSpc>
            <a:spcAft>
              <a:spcPts val="0"/>
            </a:spcAft>
          </a:pPr>
          <a:r>
            <a:rPr lang="en-US" sz="1000" b="0" dirty="0" smtClean="0">
              <a:latin typeface="Arial" pitchFamily="34" charset="0"/>
              <a:cs typeface="Arial" pitchFamily="34" charset="0"/>
            </a:rPr>
            <a:t> Tom Wharton</a:t>
          </a:r>
        </a:p>
      </dgm:t>
    </dgm:pt>
    <dgm:pt modelId="{8E464839-9DB4-4C44-BFA4-2021BA02FC68}" type="parTrans" cxnId="{2F29C7BF-0C43-4298-9282-F2F90426417E}">
      <dgm:prSet/>
      <dgm:spPr/>
      <dgm:t>
        <a:bodyPr/>
        <a:lstStyle/>
        <a:p>
          <a:endParaRPr lang="en-US"/>
        </a:p>
      </dgm:t>
    </dgm:pt>
    <dgm:pt modelId="{DA0B6770-BA29-4C43-8D56-0C1FB02EB033}" type="sibTrans" cxnId="{2F29C7BF-0C43-4298-9282-F2F90426417E}">
      <dgm:prSet/>
      <dgm:spPr/>
      <dgm:t>
        <a:bodyPr/>
        <a:lstStyle/>
        <a:p>
          <a:endParaRPr lang="en-US"/>
        </a:p>
      </dgm:t>
    </dgm:pt>
    <dgm:pt modelId="{769B4CA7-96E4-4AD7-BBF6-001CE2DB4269}">
      <dgm:prSet phldrT="[Text]" custT="1"/>
      <dgm:spPr/>
      <dgm:t>
        <a:bodyPr/>
        <a:lstStyle/>
        <a:p>
          <a:r>
            <a:rPr lang="en-US" sz="1000" dirty="0" smtClean="0">
              <a:latin typeface="Arial" pitchFamily="34" charset="0"/>
              <a:cs typeface="Arial" pitchFamily="34" charset="0"/>
            </a:rPr>
            <a:t>Tweeter</a:t>
          </a:r>
        </a:p>
        <a:p>
          <a:r>
            <a:rPr lang="en-US" sz="1000" dirty="0" smtClean="0">
              <a:latin typeface="Arial" pitchFamily="34" charset="0"/>
              <a:cs typeface="Arial" pitchFamily="34" charset="0"/>
            </a:rPr>
            <a:t>Susan Ruhl</a:t>
          </a:r>
          <a:br>
            <a:rPr lang="en-US" sz="1000" dirty="0" smtClean="0">
              <a:latin typeface="Arial" pitchFamily="34" charset="0"/>
              <a:cs typeface="Arial" pitchFamily="34" charset="0"/>
            </a:rPr>
          </a:br>
          <a:endParaRPr lang="en-US" sz="1000" dirty="0">
            <a:latin typeface="Arial" pitchFamily="34" charset="0"/>
            <a:cs typeface="Arial" pitchFamily="34" charset="0"/>
          </a:endParaRPr>
        </a:p>
      </dgm:t>
    </dgm:pt>
    <dgm:pt modelId="{B74286A5-893E-45D1-BDD0-73A48F3598E9}" type="parTrans" cxnId="{3F858D74-4189-4B1A-B0DF-41A43C9FC786}">
      <dgm:prSet/>
      <dgm:spPr/>
      <dgm:t>
        <a:bodyPr/>
        <a:lstStyle/>
        <a:p>
          <a:endParaRPr lang="en-US"/>
        </a:p>
      </dgm:t>
    </dgm:pt>
    <dgm:pt modelId="{E0D6D224-DE94-44B2-BFC8-6C07A8981962}" type="sibTrans" cxnId="{3F858D74-4189-4B1A-B0DF-41A43C9FC786}">
      <dgm:prSet/>
      <dgm:spPr/>
      <dgm:t>
        <a:bodyPr/>
        <a:lstStyle/>
        <a:p>
          <a:endParaRPr lang="en-US"/>
        </a:p>
      </dgm:t>
    </dgm:pt>
    <dgm:pt modelId="{4037CE41-BA07-4368-A1BA-8938C61E83EB}">
      <dgm:prSet phldrT="[Text]" custT="1"/>
      <dgm:spPr/>
      <dgm:t>
        <a:bodyPr/>
        <a:lstStyle/>
        <a:p>
          <a:r>
            <a:rPr lang="en-US" sz="1000" dirty="0" smtClean="0">
              <a:latin typeface="Arial" pitchFamily="34" charset="0"/>
              <a:cs typeface="Arial" pitchFamily="34" charset="0"/>
            </a:rPr>
            <a:t>Tweeter</a:t>
          </a:r>
          <a:br>
            <a:rPr lang="en-US" sz="1000" dirty="0" smtClean="0">
              <a:latin typeface="Arial" pitchFamily="34" charset="0"/>
              <a:cs typeface="Arial" pitchFamily="34" charset="0"/>
            </a:rPr>
          </a:br>
          <a:r>
            <a:rPr lang="en-US" sz="1000" dirty="0" smtClean="0">
              <a:latin typeface="Arial" pitchFamily="34" charset="0"/>
              <a:cs typeface="Arial" pitchFamily="34" charset="0"/>
            </a:rPr>
            <a:t>Stephanie </a:t>
          </a:r>
          <a:r>
            <a:rPr lang="en-US" sz="1000" dirty="0" err="1" smtClean="0">
              <a:latin typeface="Arial" pitchFamily="34" charset="0"/>
              <a:cs typeface="Arial" pitchFamily="34" charset="0"/>
            </a:rPr>
            <a:t>Heiken</a:t>
          </a:r>
          <a:endParaRPr lang="en-US" sz="1000" dirty="0">
            <a:latin typeface="Arial" pitchFamily="34" charset="0"/>
            <a:cs typeface="Arial" pitchFamily="34" charset="0"/>
          </a:endParaRPr>
        </a:p>
      </dgm:t>
    </dgm:pt>
    <dgm:pt modelId="{E53B8485-80C8-4CB8-A081-FBF3613416C1}" type="parTrans" cxnId="{24E91EAA-2FFA-4902-9946-C5A87A43CA78}">
      <dgm:prSet/>
      <dgm:spPr/>
      <dgm:t>
        <a:bodyPr/>
        <a:lstStyle/>
        <a:p>
          <a:endParaRPr lang="en-US"/>
        </a:p>
      </dgm:t>
    </dgm:pt>
    <dgm:pt modelId="{ED4DE64E-2480-4896-AB11-98D82B5023D0}" type="sibTrans" cxnId="{24E91EAA-2FFA-4902-9946-C5A87A43CA78}">
      <dgm:prSet/>
      <dgm:spPr/>
      <dgm:t>
        <a:bodyPr/>
        <a:lstStyle/>
        <a:p>
          <a:endParaRPr lang="en-US"/>
        </a:p>
      </dgm:t>
    </dgm:pt>
    <dgm:pt modelId="{A168A654-B368-469B-B458-8E10E66EB27B}">
      <dgm:prSet phldrT="[Text]" custT="1"/>
      <dgm:spPr>
        <a:solidFill>
          <a:schemeClr val="accent1"/>
        </a:solidFill>
      </dgm:spPr>
      <dgm:t>
        <a:bodyPr/>
        <a:lstStyle/>
        <a:p>
          <a:r>
            <a:rPr lang="en-US" sz="1000" dirty="0" smtClean="0">
              <a:latin typeface="Arial" pitchFamily="34" charset="0"/>
              <a:cs typeface="Arial" pitchFamily="34" charset="0"/>
            </a:rPr>
            <a:t>Facebook Chair</a:t>
          </a:r>
        </a:p>
        <a:p>
          <a:r>
            <a:rPr lang="en-US" sz="1000" dirty="0" smtClean="0">
              <a:latin typeface="Arial" pitchFamily="34" charset="0"/>
              <a:cs typeface="Arial" pitchFamily="34" charset="0"/>
            </a:rPr>
            <a:t>Jessica Rayburn</a:t>
          </a:r>
        </a:p>
        <a:p>
          <a:endParaRPr lang="en-US" sz="1000" dirty="0" smtClean="0">
            <a:latin typeface="Arial" pitchFamily="34" charset="0"/>
            <a:cs typeface="Arial" pitchFamily="34" charset="0"/>
          </a:endParaRPr>
        </a:p>
      </dgm:t>
    </dgm:pt>
    <dgm:pt modelId="{E68F1D3C-1F1C-4F76-A05F-FDCEC6289ACE}" type="parTrans" cxnId="{FBB3022D-D0FC-44B1-A92D-3A9D232DBF62}">
      <dgm:prSet/>
      <dgm:spPr/>
      <dgm:t>
        <a:bodyPr/>
        <a:lstStyle/>
        <a:p>
          <a:endParaRPr lang="en-US"/>
        </a:p>
      </dgm:t>
    </dgm:pt>
    <dgm:pt modelId="{A8BC1EB0-BBE8-4AA2-B170-2D5D9AC56DDE}" type="sibTrans" cxnId="{FBB3022D-D0FC-44B1-A92D-3A9D232DBF62}">
      <dgm:prSet/>
      <dgm:spPr/>
      <dgm:t>
        <a:bodyPr/>
        <a:lstStyle/>
        <a:p>
          <a:endParaRPr lang="en-US"/>
        </a:p>
      </dgm:t>
    </dgm:pt>
    <dgm:pt modelId="{F3B21996-7B68-427F-ABF5-54264AFB3C4F}">
      <dgm:prSet phldrT="[Text]" custT="1"/>
      <dgm:spPr/>
      <dgm:t>
        <a:bodyPr/>
        <a:lstStyle/>
        <a:p>
          <a:r>
            <a:rPr lang="en-US" sz="1000" dirty="0" smtClean="0">
              <a:latin typeface="Arial" pitchFamily="34" charset="0"/>
              <a:cs typeface="Arial" pitchFamily="34" charset="0"/>
            </a:rPr>
            <a:t>Social Media Researcher</a:t>
          </a:r>
          <a:br>
            <a:rPr lang="en-US" sz="1000" dirty="0" smtClean="0">
              <a:latin typeface="Arial" pitchFamily="34" charset="0"/>
              <a:cs typeface="Arial" pitchFamily="34" charset="0"/>
            </a:rPr>
          </a:br>
          <a:r>
            <a:rPr lang="en-US" sz="1000" dirty="0" smtClean="0">
              <a:latin typeface="Arial" pitchFamily="34" charset="0"/>
              <a:cs typeface="Arial" pitchFamily="34" charset="0"/>
            </a:rPr>
            <a:t>Jill Van Nostran</a:t>
          </a:r>
        </a:p>
      </dgm:t>
    </dgm:pt>
    <dgm:pt modelId="{BD460CA3-0E9E-4002-9B42-7B265A3AA45A}" type="parTrans" cxnId="{EDE6F4D3-0E2E-4ABC-9373-A938DF39DF72}">
      <dgm:prSet/>
      <dgm:spPr/>
      <dgm:t>
        <a:bodyPr/>
        <a:lstStyle/>
        <a:p>
          <a:endParaRPr lang="en-US"/>
        </a:p>
      </dgm:t>
    </dgm:pt>
    <dgm:pt modelId="{7CF5E288-50A3-4B02-8C9E-1AC5171BA2AB}" type="sibTrans" cxnId="{EDE6F4D3-0E2E-4ABC-9373-A938DF39DF72}">
      <dgm:prSet/>
      <dgm:spPr/>
      <dgm:t>
        <a:bodyPr/>
        <a:lstStyle/>
        <a:p>
          <a:endParaRPr lang="en-US"/>
        </a:p>
      </dgm:t>
    </dgm:pt>
    <dgm:pt modelId="{28C0722C-B17A-4311-BB80-B9EF443B2485}">
      <dgm:prSet phldrT="[Text]" custT="1"/>
      <dgm:spPr/>
      <dgm:t>
        <a:bodyPr/>
        <a:lstStyle/>
        <a:p>
          <a:pPr>
            <a:lnSpc>
              <a:spcPct val="100000"/>
            </a:lnSpc>
            <a:spcAft>
              <a:spcPts val="0"/>
            </a:spcAft>
          </a:pPr>
          <a:r>
            <a:rPr lang="en-US" sz="1000" dirty="0" smtClean="0">
              <a:latin typeface="Arial" pitchFamily="34" charset="0"/>
              <a:cs typeface="Arial" pitchFamily="34" charset="0"/>
            </a:rPr>
            <a:t>Blog Chair</a:t>
          </a:r>
          <a:br>
            <a:rPr lang="en-US" sz="1000" dirty="0" smtClean="0">
              <a:latin typeface="Arial" pitchFamily="34" charset="0"/>
              <a:cs typeface="Arial" pitchFamily="34" charset="0"/>
            </a:rPr>
          </a:br>
          <a:r>
            <a:rPr lang="en-US" sz="1000" dirty="0" smtClean="0">
              <a:latin typeface="Arial" pitchFamily="34" charset="0"/>
              <a:cs typeface="Arial" pitchFamily="34" charset="0"/>
            </a:rPr>
            <a:t>Jill Van Nostran</a:t>
          </a:r>
          <a:endParaRPr lang="en-US" sz="1000" dirty="0">
            <a:latin typeface="Arial" pitchFamily="34" charset="0"/>
            <a:cs typeface="Arial" pitchFamily="34" charset="0"/>
          </a:endParaRPr>
        </a:p>
      </dgm:t>
    </dgm:pt>
    <dgm:pt modelId="{99987980-3AB7-4A52-8D62-3BB61C93B4F4}" type="sibTrans" cxnId="{177F1118-B628-47D5-BC09-D2FDBB0424E7}">
      <dgm:prSet/>
      <dgm:spPr/>
      <dgm:t>
        <a:bodyPr/>
        <a:lstStyle/>
        <a:p>
          <a:endParaRPr lang="en-US"/>
        </a:p>
      </dgm:t>
    </dgm:pt>
    <dgm:pt modelId="{67DADB1C-6BF5-49A8-AF75-2E9C2D72F9A5}" type="parTrans" cxnId="{177F1118-B628-47D5-BC09-D2FDBB0424E7}">
      <dgm:prSet/>
      <dgm:spPr/>
      <dgm:t>
        <a:bodyPr/>
        <a:lstStyle/>
        <a:p>
          <a:endParaRPr lang="en-US"/>
        </a:p>
      </dgm:t>
    </dgm:pt>
    <dgm:pt modelId="{9FF96838-6981-4541-B692-126B68CDBA21}">
      <dgm:prSet phldrT="[Text]" custT="1"/>
      <dgm:spPr/>
      <dgm:t>
        <a:bodyPr/>
        <a:lstStyle/>
        <a:p>
          <a:pPr>
            <a:lnSpc>
              <a:spcPct val="100000"/>
            </a:lnSpc>
            <a:spcAft>
              <a:spcPts val="0"/>
            </a:spcAft>
          </a:pPr>
          <a:r>
            <a:rPr lang="en-US" sz="1000" dirty="0" smtClean="0">
              <a:latin typeface="Arial" pitchFamily="34" charset="0"/>
              <a:cs typeface="Arial" pitchFamily="34" charset="0"/>
            </a:rPr>
            <a:t>Blogger (Partners)</a:t>
          </a:r>
          <a:endParaRPr lang="en-US" sz="1000" dirty="0">
            <a:latin typeface="Arial" pitchFamily="34" charset="0"/>
            <a:cs typeface="Arial" pitchFamily="34" charset="0"/>
          </a:endParaRPr>
        </a:p>
      </dgm:t>
    </dgm:pt>
    <dgm:pt modelId="{5B4040ED-B50F-483F-9759-A1E41857E713}" type="sibTrans" cxnId="{79592B87-5AC8-4795-BBCE-657CE7889A6D}">
      <dgm:prSet/>
      <dgm:spPr/>
      <dgm:t>
        <a:bodyPr/>
        <a:lstStyle/>
        <a:p>
          <a:endParaRPr lang="en-US"/>
        </a:p>
      </dgm:t>
    </dgm:pt>
    <dgm:pt modelId="{F02D764C-497F-4E9F-9A18-520B57B24D22}" type="parTrans" cxnId="{79592B87-5AC8-4795-BBCE-657CE7889A6D}">
      <dgm:prSet/>
      <dgm:spPr/>
      <dgm:t>
        <a:bodyPr/>
        <a:lstStyle/>
        <a:p>
          <a:endParaRPr lang="en-US"/>
        </a:p>
      </dgm:t>
    </dgm:pt>
    <dgm:pt modelId="{07E0A8B1-2146-4FBB-9954-B98AAFEE5ACD}">
      <dgm:prSet phldrT="[Text]" custT="1"/>
      <dgm:spPr/>
      <dgm:t>
        <a:bodyPr/>
        <a:lstStyle/>
        <a:p>
          <a:r>
            <a:rPr lang="en-US" sz="1000" dirty="0" smtClean="0">
              <a:latin typeface="Arial" pitchFamily="34" charset="0"/>
              <a:cs typeface="Arial" pitchFamily="34" charset="0"/>
            </a:rPr>
            <a:t>Tom Wharton</a:t>
          </a:r>
        </a:p>
        <a:p>
          <a:r>
            <a:rPr lang="en-US" sz="1000" dirty="0" smtClean="0">
              <a:latin typeface="Arial" pitchFamily="34" charset="0"/>
              <a:cs typeface="Arial" pitchFamily="34" charset="0"/>
            </a:rPr>
            <a:t>(Marketing Division)</a:t>
          </a:r>
          <a:endParaRPr lang="en-US" sz="1000" dirty="0">
            <a:latin typeface="Arial" pitchFamily="34" charset="0"/>
            <a:cs typeface="Arial" pitchFamily="34" charset="0"/>
          </a:endParaRPr>
        </a:p>
      </dgm:t>
    </dgm:pt>
    <dgm:pt modelId="{0426FE77-6A98-47D6-AAF7-2D7752ED82E5}" type="parTrans" cxnId="{E167AA6D-1676-4455-BF15-DB2783E245AD}">
      <dgm:prSet/>
      <dgm:spPr/>
      <dgm:t>
        <a:bodyPr/>
        <a:lstStyle/>
        <a:p>
          <a:endParaRPr lang="en-US"/>
        </a:p>
      </dgm:t>
    </dgm:pt>
    <dgm:pt modelId="{DAA816B5-F3F7-4917-9438-290D6E4ABEB9}" type="sibTrans" cxnId="{E167AA6D-1676-4455-BF15-DB2783E245AD}">
      <dgm:prSet/>
      <dgm:spPr/>
      <dgm:t>
        <a:bodyPr/>
        <a:lstStyle/>
        <a:p>
          <a:endParaRPr lang="en-US"/>
        </a:p>
      </dgm:t>
    </dgm:pt>
    <dgm:pt modelId="{B4C86E02-EC63-4875-BE32-5950ECDADCFA}">
      <dgm:prSet custT="1"/>
      <dgm:spPr/>
      <dgm:t>
        <a:bodyPr/>
        <a:lstStyle/>
        <a:p>
          <a:r>
            <a:rPr lang="en-US" sz="1000" dirty="0" smtClean="0"/>
            <a:t>NEW</a:t>
          </a:r>
          <a:endParaRPr lang="en-US" sz="1000" dirty="0"/>
        </a:p>
      </dgm:t>
    </dgm:pt>
    <dgm:pt modelId="{97806F35-FD40-4DEC-A3FE-42D302539849}" type="parTrans" cxnId="{4EBF24DA-8F79-49D3-933B-8017B690E039}">
      <dgm:prSet/>
      <dgm:spPr/>
      <dgm:t>
        <a:bodyPr/>
        <a:lstStyle/>
        <a:p>
          <a:endParaRPr lang="en-US"/>
        </a:p>
      </dgm:t>
    </dgm:pt>
    <dgm:pt modelId="{255627D5-BA43-4DA0-BBAA-FB0D0E58F1F2}" type="sibTrans" cxnId="{4EBF24DA-8F79-49D3-933B-8017B690E039}">
      <dgm:prSet/>
      <dgm:spPr/>
      <dgm:t>
        <a:bodyPr/>
        <a:lstStyle/>
        <a:p>
          <a:endParaRPr lang="en-US"/>
        </a:p>
      </dgm:t>
    </dgm:pt>
    <dgm:pt modelId="{F88DC356-E368-4694-A2DC-E174C18051FC}" type="pres">
      <dgm:prSet presAssocID="{EC967A72-A9EC-4620-AC3F-7B5A915F7FAD}" presName="hierChild1" presStyleCnt="0">
        <dgm:presLayoutVars>
          <dgm:orgChart val="1"/>
          <dgm:chPref val="1"/>
          <dgm:dir/>
          <dgm:animOne val="branch"/>
          <dgm:animLvl val="lvl"/>
          <dgm:resizeHandles/>
        </dgm:presLayoutVars>
      </dgm:prSet>
      <dgm:spPr/>
      <dgm:t>
        <a:bodyPr/>
        <a:lstStyle/>
        <a:p>
          <a:endParaRPr lang="en-US"/>
        </a:p>
      </dgm:t>
    </dgm:pt>
    <dgm:pt modelId="{BBD0ED26-3EEB-4A8F-B25E-CDF6B1BA567E}" type="pres">
      <dgm:prSet presAssocID="{C83FEE60-36B7-4A86-93B1-BCF7A287EAA4}" presName="hierRoot1" presStyleCnt="0">
        <dgm:presLayoutVars>
          <dgm:hierBranch val="init"/>
        </dgm:presLayoutVars>
      </dgm:prSet>
      <dgm:spPr/>
    </dgm:pt>
    <dgm:pt modelId="{38EE1E37-736B-46A6-903C-8BCDE96DA8A1}" type="pres">
      <dgm:prSet presAssocID="{C83FEE60-36B7-4A86-93B1-BCF7A287EAA4}" presName="rootComposite1" presStyleCnt="0"/>
      <dgm:spPr/>
    </dgm:pt>
    <dgm:pt modelId="{A50B038D-3AD2-4454-BFCD-A4BF1F5B945D}" type="pres">
      <dgm:prSet presAssocID="{C83FEE60-36B7-4A86-93B1-BCF7A287EAA4}" presName="rootText1" presStyleLbl="node0" presStyleIdx="0" presStyleCnt="2" custScaleX="117574" custScaleY="117574" custLinFactNeighborX="-775" custLinFactNeighborY="-4225">
        <dgm:presLayoutVars>
          <dgm:chPref val="3"/>
        </dgm:presLayoutVars>
      </dgm:prSet>
      <dgm:spPr/>
      <dgm:t>
        <a:bodyPr/>
        <a:lstStyle/>
        <a:p>
          <a:endParaRPr lang="en-US"/>
        </a:p>
      </dgm:t>
    </dgm:pt>
    <dgm:pt modelId="{58C7057B-D1B7-4C9A-AFA5-474C7A2FF094}" type="pres">
      <dgm:prSet presAssocID="{C83FEE60-36B7-4A86-93B1-BCF7A287EAA4}" presName="rootConnector1" presStyleLbl="node1" presStyleIdx="0" presStyleCnt="0"/>
      <dgm:spPr/>
      <dgm:t>
        <a:bodyPr/>
        <a:lstStyle/>
        <a:p>
          <a:endParaRPr lang="en-US"/>
        </a:p>
      </dgm:t>
    </dgm:pt>
    <dgm:pt modelId="{C9E2C956-7D51-4D7B-B1A0-471E60905E36}" type="pres">
      <dgm:prSet presAssocID="{C83FEE60-36B7-4A86-93B1-BCF7A287EAA4}" presName="hierChild2" presStyleCnt="0"/>
      <dgm:spPr/>
    </dgm:pt>
    <dgm:pt modelId="{6F4927A5-1B22-40F1-A5C3-5B34AA86C094}" type="pres">
      <dgm:prSet presAssocID="{F39534D1-D75F-4F48-9A83-0B723FADD67D}" presName="Name37" presStyleLbl="parChTrans1D2" presStyleIdx="0" presStyleCnt="5"/>
      <dgm:spPr/>
      <dgm:t>
        <a:bodyPr/>
        <a:lstStyle/>
        <a:p>
          <a:endParaRPr lang="en-US"/>
        </a:p>
      </dgm:t>
    </dgm:pt>
    <dgm:pt modelId="{DE295F40-D9E3-4CEE-991A-F413C5B14942}" type="pres">
      <dgm:prSet presAssocID="{B4D4B734-5C8A-468F-8D30-55D6D18BB89A}" presName="hierRoot2" presStyleCnt="0">
        <dgm:presLayoutVars>
          <dgm:hierBranch val="init"/>
        </dgm:presLayoutVars>
      </dgm:prSet>
      <dgm:spPr/>
    </dgm:pt>
    <dgm:pt modelId="{C40E50FE-BAC7-42B9-A846-F94CD5333E76}" type="pres">
      <dgm:prSet presAssocID="{B4D4B734-5C8A-468F-8D30-55D6D18BB89A}" presName="rootComposite" presStyleCnt="0"/>
      <dgm:spPr/>
    </dgm:pt>
    <dgm:pt modelId="{9B985B75-D4E9-4ABF-9791-FE46AAE04C66}" type="pres">
      <dgm:prSet presAssocID="{B4D4B734-5C8A-468F-8D30-55D6D18BB89A}" presName="rootText" presStyleLbl="node2" presStyleIdx="0" presStyleCnt="5" custScaleY="142329">
        <dgm:presLayoutVars>
          <dgm:chPref val="3"/>
        </dgm:presLayoutVars>
      </dgm:prSet>
      <dgm:spPr/>
      <dgm:t>
        <a:bodyPr/>
        <a:lstStyle/>
        <a:p>
          <a:endParaRPr lang="en-US"/>
        </a:p>
      </dgm:t>
    </dgm:pt>
    <dgm:pt modelId="{28BF3720-D64F-419C-8246-37E0E1479F9C}" type="pres">
      <dgm:prSet presAssocID="{B4D4B734-5C8A-468F-8D30-55D6D18BB89A}" presName="rootConnector" presStyleLbl="node2" presStyleIdx="0" presStyleCnt="5"/>
      <dgm:spPr/>
      <dgm:t>
        <a:bodyPr/>
        <a:lstStyle/>
        <a:p>
          <a:endParaRPr lang="en-US"/>
        </a:p>
      </dgm:t>
    </dgm:pt>
    <dgm:pt modelId="{0EC55707-BF5D-4089-A40C-4D755A04A93A}" type="pres">
      <dgm:prSet presAssocID="{B4D4B734-5C8A-468F-8D30-55D6D18BB89A}" presName="hierChild4" presStyleCnt="0"/>
      <dgm:spPr/>
    </dgm:pt>
    <dgm:pt modelId="{D26B3508-5197-4D89-B137-8927CB19D6FC}" type="pres">
      <dgm:prSet presAssocID="{8E464839-9DB4-4C44-BFA4-2021BA02FC68}" presName="Name37" presStyleLbl="parChTrans1D3" presStyleIdx="0" presStyleCnt="5"/>
      <dgm:spPr/>
      <dgm:t>
        <a:bodyPr/>
        <a:lstStyle/>
        <a:p>
          <a:endParaRPr lang="en-US"/>
        </a:p>
      </dgm:t>
    </dgm:pt>
    <dgm:pt modelId="{2C7B29A4-708D-4E20-BE5B-70FBCECD5A31}" type="pres">
      <dgm:prSet presAssocID="{6B6C43C4-CE07-4A39-99F5-1A361B42B45F}" presName="hierRoot2" presStyleCnt="0">
        <dgm:presLayoutVars>
          <dgm:hierBranch val="init"/>
        </dgm:presLayoutVars>
      </dgm:prSet>
      <dgm:spPr/>
    </dgm:pt>
    <dgm:pt modelId="{931A98EB-FE14-42E2-BF6B-5AC7CB619542}" type="pres">
      <dgm:prSet presAssocID="{6B6C43C4-CE07-4A39-99F5-1A361B42B45F}" presName="rootComposite" presStyleCnt="0"/>
      <dgm:spPr/>
    </dgm:pt>
    <dgm:pt modelId="{3A382CFE-ADD8-4459-8A7F-1203E59973BF}" type="pres">
      <dgm:prSet presAssocID="{6B6C43C4-CE07-4A39-99F5-1A361B42B45F}" presName="rootText" presStyleLbl="node3" presStyleIdx="0" presStyleCnt="5">
        <dgm:presLayoutVars>
          <dgm:chPref val="3"/>
        </dgm:presLayoutVars>
      </dgm:prSet>
      <dgm:spPr/>
      <dgm:t>
        <a:bodyPr/>
        <a:lstStyle/>
        <a:p>
          <a:endParaRPr lang="en-US"/>
        </a:p>
      </dgm:t>
    </dgm:pt>
    <dgm:pt modelId="{DACD09C7-635B-480B-8185-5E130C21A343}" type="pres">
      <dgm:prSet presAssocID="{6B6C43C4-CE07-4A39-99F5-1A361B42B45F}" presName="rootConnector" presStyleLbl="node3" presStyleIdx="0" presStyleCnt="5"/>
      <dgm:spPr/>
      <dgm:t>
        <a:bodyPr/>
        <a:lstStyle/>
        <a:p>
          <a:endParaRPr lang="en-US"/>
        </a:p>
      </dgm:t>
    </dgm:pt>
    <dgm:pt modelId="{CDF4B765-2618-4B9D-B0F7-B407317F6E84}" type="pres">
      <dgm:prSet presAssocID="{6B6C43C4-CE07-4A39-99F5-1A361B42B45F}" presName="hierChild4" presStyleCnt="0"/>
      <dgm:spPr/>
    </dgm:pt>
    <dgm:pt modelId="{84DAFE2A-5C54-45E5-918B-FCC47BB1BD1E}" type="pres">
      <dgm:prSet presAssocID="{6B6C43C4-CE07-4A39-99F5-1A361B42B45F}" presName="hierChild5" presStyleCnt="0"/>
      <dgm:spPr/>
    </dgm:pt>
    <dgm:pt modelId="{249104CF-3F1B-49DD-90CB-010D92990B48}" type="pres">
      <dgm:prSet presAssocID="{97806F35-FD40-4DEC-A3FE-42D302539849}" presName="Name37" presStyleLbl="parChTrans1D3" presStyleIdx="1" presStyleCnt="5"/>
      <dgm:spPr/>
      <dgm:t>
        <a:bodyPr/>
        <a:lstStyle/>
        <a:p>
          <a:endParaRPr lang="en-US"/>
        </a:p>
      </dgm:t>
    </dgm:pt>
    <dgm:pt modelId="{0E333B0B-AB26-4D84-9A1C-5A3E958DAD43}" type="pres">
      <dgm:prSet presAssocID="{B4C86E02-EC63-4875-BE32-5950ECDADCFA}" presName="hierRoot2" presStyleCnt="0">
        <dgm:presLayoutVars>
          <dgm:hierBranch val="init"/>
        </dgm:presLayoutVars>
      </dgm:prSet>
      <dgm:spPr/>
    </dgm:pt>
    <dgm:pt modelId="{0025C82F-43DD-4609-AA83-1F6A8C727349}" type="pres">
      <dgm:prSet presAssocID="{B4C86E02-EC63-4875-BE32-5950ECDADCFA}" presName="rootComposite" presStyleCnt="0"/>
      <dgm:spPr/>
    </dgm:pt>
    <dgm:pt modelId="{FC05612B-D2D7-4826-B5D4-F1CCCC0F1C7B}" type="pres">
      <dgm:prSet presAssocID="{B4C86E02-EC63-4875-BE32-5950ECDADCFA}" presName="rootText" presStyleLbl="node3" presStyleIdx="1" presStyleCnt="5">
        <dgm:presLayoutVars>
          <dgm:chPref val="3"/>
        </dgm:presLayoutVars>
      </dgm:prSet>
      <dgm:spPr/>
      <dgm:t>
        <a:bodyPr/>
        <a:lstStyle/>
        <a:p>
          <a:endParaRPr lang="en-US"/>
        </a:p>
      </dgm:t>
    </dgm:pt>
    <dgm:pt modelId="{164E8D89-0446-4BBA-8FE9-DB032C4C2CC7}" type="pres">
      <dgm:prSet presAssocID="{B4C86E02-EC63-4875-BE32-5950ECDADCFA}" presName="rootConnector" presStyleLbl="node3" presStyleIdx="1" presStyleCnt="5"/>
      <dgm:spPr/>
      <dgm:t>
        <a:bodyPr/>
        <a:lstStyle/>
        <a:p>
          <a:endParaRPr lang="en-US"/>
        </a:p>
      </dgm:t>
    </dgm:pt>
    <dgm:pt modelId="{E4D6A600-E3FD-4787-B86C-506D44FA59BA}" type="pres">
      <dgm:prSet presAssocID="{B4C86E02-EC63-4875-BE32-5950ECDADCFA}" presName="hierChild4" presStyleCnt="0"/>
      <dgm:spPr/>
    </dgm:pt>
    <dgm:pt modelId="{7990138B-719C-4018-959E-628A58B0BD02}" type="pres">
      <dgm:prSet presAssocID="{B4C86E02-EC63-4875-BE32-5950ECDADCFA}" presName="hierChild5" presStyleCnt="0"/>
      <dgm:spPr/>
    </dgm:pt>
    <dgm:pt modelId="{AC7C834A-DE76-41D4-BAA3-D0CFACFC48A9}" type="pres">
      <dgm:prSet presAssocID="{B4D4B734-5C8A-468F-8D30-55D6D18BB89A}" presName="hierChild5" presStyleCnt="0"/>
      <dgm:spPr/>
    </dgm:pt>
    <dgm:pt modelId="{B3FA2628-E1F2-4856-9AE3-2C6B025E1746}" type="pres">
      <dgm:prSet presAssocID="{232D2D77-DF0A-4DF3-9FF9-E7F9A87046CA}" presName="Name37" presStyleLbl="parChTrans1D2" presStyleIdx="1" presStyleCnt="5"/>
      <dgm:spPr/>
      <dgm:t>
        <a:bodyPr/>
        <a:lstStyle/>
        <a:p>
          <a:endParaRPr lang="en-US"/>
        </a:p>
      </dgm:t>
    </dgm:pt>
    <dgm:pt modelId="{7F995A54-FAF3-4C4C-AD36-1FA285086A4C}" type="pres">
      <dgm:prSet presAssocID="{8190F882-3A79-4C42-B5F9-E9EA8916CB7D}" presName="hierRoot2" presStyleCnt="0">
        <dgm:presLayoutVars>
          <dgm:hierBranch val="init"/>
        </dgm:presLayoutVars>
      </dgm:prSet>
      <dgm:spPr/>
    </dgm:pt>
    <dgm:pt modelId="{28AAEAA9-B9EE-429E-912A-7625FC3FAB91}" type="pres">
      <dgm:prSet presAssocID="{8190F882-3A79-4C42-B5F9-E9EA8916CB7D}" presName="rootComposite" presStyleCnt="0"/>
      <dgm:spPr/>
    </dgm:pt>
    <dgm:pt modelId="{CCFF4E4E-5899-442C-9C7A-19877A7895B3}" type="pres">
      <dgm:prSet presAssocID="{8190F882-3A79-4C42-B5F9-E9EA8916CB7D}" presName="rootText" presStyleLbl="node2" presStyleIdx="1" presStyleCnt="5">
        <dgm:presLayoutVars>
          <dgm:chPref val="3"/>
        </dgm:presLayoutVars>
      </dgm:prSet>
      <dgm:spPr/>
      <dgm:t>
        <a:bodyPr/>
        <a:lstStyle/>
        <a:p>
          <a:endParaRPr lang="en-US"/>
        </a:p>
      </dgm:t>
    </dgm:pt>
    <dgm:pt modelId="{77C6F9CE-CC7C-49F2-AEF1-0192D0BE5143}" type="pres">
      <dgm:prSet presAssocID="{8190F882-3A79-4C42-B5F9-E9EA8916CB7D}" presName="rootConnector" presStyleLbl="node2" presStyleIdx="1" presStyleCnt="5"/>
      <dgm:spPr/>
      <dgm:t>
        <a:bodyPr/>
        <a:lstStyle/>
        <a:p>
          <a:endParaRPr lang="en-US"/>
        </a:p>
      </dgm:t>
    </dgm:pt>
    <dgm:pt modelId="{796C412B-B579-459A-93B6-568A9BE42252}" type="pres">
      <dgm:prSet presAssocID="{8190F882-3A79-4C42-B5F9-E9EA8916CB7D}" presName="hierChild4" presStyleCnt="0"/>
      <dgm:spPr/>
    </dgm:pt>
    <dgm:pt modelId="{775E54A4-76E8-4A03-AC5F-3E7234B794DC}" type="pres">
      <dgm:prSet presAssocID="{B74286A5-893E-45D1-BDD0-73A48F3598E9}" presName="Name37" presStyleLbl="parChTrans1D3" presStyleIdx="2" presStyleCnt="5"/>
      <dgm:spPr/>
      <dgm:t>
        <a:bodyPr/>
        <a:lstStyle/>
        <a:p>
          <a:endParaRPr lang="en-US"/>
        </a:p>
      </dgm:t>
    </dgm:pt>
    <dgm:pt modelId="{B5A0A6E1-7258-42EB-867A-ACFA8A49EFD2}" type="pres">
      <dgm:prSet presAssocID="{769B4CA7-96E4-4AD7-BBF6-001CE2DB4269}" presName="hierRoot2" presStyleCnt="0">
        <dgm:presLayoutVars>
          <dgm:hierBranch val="init"/>
        </dgm:presLayoutVars>
      </dgm:prSet>
      <dgm:spPr/>
    </dgm:pt>
    <dgm:pt modelId="{4431F932-55FF-4F07-8491-DA14261BB869}" type="pres">
      <dgm:prSet presAssocID="{769B4CA7-96E4-4AD7-BBF6-001CE2DB4269}" presName="rootComposite" presStyleCnt="0"/>
      <dgm:spPr/>
    </dgm:pt>
    <dgm:pt modelId="{2D75DC92-E600-4FE7-B951-746324EA3B79}" type="pres">
      <dgm:prSet presAssocID="{769B4CA7-96E4-4AD7-BBF6-001CE2DB4269}" presName="rootText" presStyleLbl="node3" presStyleIdx="2" presStyleCnt="5">
        <dgm:presLayoutVars>
          <dgm:chPref val="3"/>
        </dgm:presLayoutVars>
      </dgm:prSet>
      <dgm:spPr/>
      <dgm:t>
        <a:bodyPr/>
        <a:lstStyle/>
        <a:p>
          <a:endParaRPr lang="en-US"/>
        </a:p>
      </dgm:t>
    </dgm:pt>
    <dgm:pt modelId="{F567041A-776C-4B7D-9175-8DD6316F997C}" type="pres">
      <dgm:prSet presAssocID="{769B4CA7-96E4-4AD7-BBF6-001CE2DB4269}" presName="rootConnector" presStyleLbl="node3" presStyleIdx="2" presStyleCnt="5"/>
      <dgm:spPr/>
      <dgm:t>
        <a:bodyPr/>
        <a:lstStyle/>
        <a:p>
          <a:endParaRPr lang="en-US"/>
        </a:p>
      </dgm:t>
    </dgm:pt>
    <dgm:pt modelId="{8CB5EC9E-A637-4C9A-8C22-10A4A4BFD938}" type="pres">
      <dgm:prSet presAssocID="{769B4CA7-96E4-4AD7-BBF6-001CE2DB4269}" presName="hierChild4" presStyleCnt="0"/>
      <dgm:spPr/>
    </dgm:pt>
    <dgm:pt modelId="{B331BA3F-EE20-4A0B-825C-37B7171A1E5B}" type="pres">
      <dgm:prSet presAssocID="{769B4CA7-96E4-4AD7-BBF6-001CE2DB4269}" presName="hierChild5" presStyleCnt="0"/>
      <dgm:spPr/>
    </dgm:pt>
    <dgm:pt modelId="{3ECEE5B3-B508-48F0-B1E5-93240C5DE294}" type="pres">
      <dgm:prSet presAssocID="{E53B8485-80C8-4CB8-A081-FBF3613416C1}" presName="Name37" presStyleLbl="parChTrans1D3" presStyleIdx="3" presStyleCnt="5"/>
      <dgm:spPr/>
      <dgm:t>
        <a:bodyPr/>
        <a:lstStyle/>
        <a:p>
          <a:endParaRPr lang="en-US"/>
        </a:p>
      </dgm:t>
    </dgm:pt>
    <dgm:pt modelId="{9EFD09EB-36D4-4519-8F53-82F34B1CDBA7}" type="pres">
      <dgm:prSet presAssocID="{4037CE41-BA07-4368-A1BA-8938C61E83EB}" presName="hierRoot2" presStyleCnt="0">
        <dgm:presLayoutVars>
          <dgm:hierBranch val="init"/>
        </dgm:presLayoutVars>
      </dgm:prSet>
      <dgm:spPr/>
    </dgm:pt>
    <dgm:pt modelId="{A234D6BC-9617-41AF-8637-E89CC2F7DF03}" type="pres">
      <dgm:prSet presAssocID="{4037CE41-BA07-4368-A1BA-8938C61E83EB}" presName="rootComposite" presStyleCnt="0"/>
      <dgm:spPr/>
    </dgm:pt>
    <dgm:pt modelId="{3B826AC1-19E0-44D1-B4B8-07BC38510964}" type="pres">
      <dgm:prSet presAssocID="{4037CE41-BA07-4368-A1BA-8938C61E83EB}" presName="rootText" presStyleLbl="node3" presStyleIdx="3" presStyleCnt="5">
        <dgm:presLayoutVars>
          <dgm:chPref val="3"/>
        </dgm:presLayoutVars>
      </dgm:prSet>
      <dgm:spPr/>
      <dgm:t>
        <a:bodyPr/>
        <a:lstStyle/>
        <a:p>
          <a:endParaRPr lang="en-US"/>
        </a:p>
      </dgm:t>
    </dgm:pt>
    <dgm:pt modelId="{F14B9CA4-DBFE-4BBA-9F7D-9AD87A4C932D}" type="pres">
      <dgm:prSet presAssocID="{4037CE41-BA07-4368-A1BA-8938C61E83EB}" presName="rootConnector" presStyleLbl="node3" presStyleIdx="3" presStyleCnt="5"/>
      <dgm:spPr/>
      <dgm:t>
        <a:bodyPr/>
        <a:lstStyle/>
        <a:p>
          <a:endParaRPr lang="en-US"/>
        </a:p>
      </dgm:t>
    </dgm:pt>
    <dgm:pt modelId="{0D596EF4-52CD-46C2-A5C1-E870094464EA}" type="pres">
      <dgm:prSet presAssocID="{4037CE41-BA07-4368-A1BA-8938C61E83EB}" presName="hierChild4" presStyleCnt="0"/>
      <dgm:spPr/>
    </dgm:pt>
    <dgm:pt modelId="{B18CE6A6-86B6-422F-B813-8034C7B67E85}" type="pres">
      <dgm:prSet presAssocID="{4037CE41-BA07-4368-A1BA-8938C61E83EB}" presName="hierChild5" presStyleCnt="0"/>
      <dgm:spPr/>
    </dgm:pt>
    <dgm:pt modelId="{A3D870D3-0298-469F-A638-CDB91443EE79}" type="pres">
      <dgm:prSet presAssocID="{8190F882-3A79-4C42-B5F9-E9EA8916CB7D}" presName="hierChild5" presStyleCnt="0"/>
      <dgm:spPr/>
    </dgm:pt>
    <dgm:pt modelId="{C34E2693-A1C0-4BEA-A4B5-DEE807D14B2E}" type="pres">
      <dgm:prSet presAssocID="{E68F1D3C-1F1C-4F76-A05F-FDCEC6289ACE}" presName="Name37" presStyleLbl="parChTrans1D2" presStyleIdx="2" presStyleCnt="5"/>
      <dgm:spPr/>
      <dgm:t>
        <a:bodyPr/>
        <a:lstStyle/>
        <a:p>
          <a:endParaRPr lang="en-US"/>
        </a:p>
      </dgm:t>
    </dgm:pt>
    <dgm:pt modelId="{C30FB2E8-A035-417F-9773-5E0FDBEA6EF7}" type="pres">
      <dgm:prSet presAssocID="{A168A654-B368-469B-B458-8E10E66EB27B}" presName="hierRoot2" presStyleCnt="0">
        <dgm:presLayoutVars>
          <dgm:hierBranch val="init"/>
        </dgm:presLayoutVars>
      </dgm:prSet>
      <dgm:spPr/>
    </dgm:pt>
    <dgm:pt modelId="{5E41DAA5-B96A-4B31-9C76-8F9A08808A19}" type="pres">
      <dgm:prSet presAssocID="{A168A654-B368-469B-B458-8E10E66EB27B}" presName="rootComposite" presStyleCnt="0"/>
      <dgm:spPr/>
    </dgm:pt>
    <dgm:pt modelId="{86C7DF97-F867-46B1-A1BF-E0B350E8B9BA}" type="pres">
      <dgm:prSet presAssocID="{A168A654-B368-469B-B458-8E10E66EB27B}" presName="rootText" presStyleLbl="node2" presStyleIdx="2" presStyleCnt="5">
        <dgm:presLayoutVars>
          <dgm:chPref val="3"/>
        </dgm:presLayoutVars>
      </dgm:prSet>
      <dgm:spPr/>
      <dgm:t>
        <a:bodyPr/>
        <a:lstStyle/>
        <a:p>
          <a:endParaRPr lang="en-US"/>
        </a:p>
      </dgm:t>
    </dgm:pt>
    <dgm:pt modelId="{D7207B9F-4BD0-4D2B-B499-7935FDB61F73}" type="pres">
      <dgm:prSet presAssocID="{A168A654-B368-469B-B458-8E10E66EB27B}" presName="rootConnector" presStyleLbl="node2" presStyleIdx="2" presStyleCnt="5"/>
      <dgm:spPr/>
      <dgm:t>
        <a:bodyPr/>
        <a:lstStyle/>
        <a:p>
          <a:endParaRPr lang="en-US"/>
        </a:p>
      </dgm:t>
    </dgm:pt>
    <dgm:pt modelId="{BE6058E9-3615-4159-B2C2-1E648F3F4D49}" type="pres">
      <dgm:prSet presAssocID="{A168A654-B368-469B-B458-8E10E66EB27B}" presName="hierChild4" presStyleCnt="0"/>
      <dgm:spPr/>
    </dgm:pt>
    <dgm:pt modelId="{A021793A-FFF5-4DFF-B6C7-D67672DF751D}" type="pres">
      <dgm:prSet presAssocID="{A168A654-B368-469B-B458-8E10E66EB27B}" presName="hierChild5" presStyleCnt="0"/>
      <dgm:spPr/>
    </dgm:pt>
    <dgm:pt modelId="{A7E0CD02-E143-4559-B281-AFCC4E4A2718}" type="pres">
      <dgm:prSet presAssocID="{BD460CA3-0E9E-4002-9B42-7B265A3AA45A}" presName="Name37" presStyleLbl="parChTrans1D2" presStyleIdx="3" presStyleCnt="5"/>
      <dgm:spPr/>
      <dgm:t>
        <a:bodyPr/>
        <a:lstStyle/>
        <a:p>
          <a:endParaRPr lang="en-US"/>
        </a:p>
      </dgm:t>
    </dgm:pt>
    <dgm:pt modelId="{C5BCAD22-D50A-405A-AEBE-DB25048145F5}" type="pres">
      <dgm:prSet presAssocID="{F3B21996-7B68-427F-ABF5-54264AFB3C4F}" presName="hierRoot2" presStyleCnt="0">
        <dgm:presLayoutVars>
          <dgm:hierBranch val="init"/>
        </dgm:presLayoutVars>
      </dgm:prSet>
      <dgm:spPr/>
    </dgm:pt>
    <dgm:pt modelId="{E75FF58B-F664-49E7-9F36-D814CAAA263A}" type="pres">
      <dgm:prSet presAssocID="{F3B21996-7B68-427F-ABF5-54264AFB3C4F}" presName="rootComposite" presStyleCnt="0"/>
      <dgm:spPr/>
    </dgm:pt>
    <dgm:pt modelId="{53B6EAFF-42C7-4B9D-B31A-FD9FB7F6AE17}" type="pres">
      <dgm:prSet presAssocID="{F3B21996-7B68-427F-ABF5-54264AFB3C4F}" presName="rootText" presStyleLbl="node2" presStyleIdx="3" presStyleCnt="5" custScaleY="172384">
        <dgm:presLayoutVars>
          <dgm:chPref val="3"/>
        </dgm:presLayoutVars>
      </dgm:prSet>
      <dgm:spPr/>
      <dgm:t>
        <a:bodyPr/>
        <a:lstStyle/>
        <a:p>
          <a:endParaRPr lang="en-US"/>
        </a:p>
      </dgm:t>
    </dgm:pt>
    <dgm:pt modelId="{4B6CB0C4-1BD9-441A-A962-CED1E49BE1B6}" type="pres">
      <dgm:prSet presAssocID="{F3B21996-7B68-427F-ABF5-54264AFB3C4F}" presName="rootConnector" presStyleLbl="node2" presStyleIdx="3" presStyleCnt="5"/>
      <dgm:spPr/>
      <dgm:t>
        <a:bodyPr/>
        <a:lstStyle/>
        <a:p>
          <a:endParaRPr lang="en-US"/>
        </a:p>
      </dgm:t>
    </dgm:pt>
    <dgm:pt modelId="{2F34F6BA-F7D0-4478-A7CE-7957918730B2}" type="pres">
      <dgm:prSet presAssocID="{F3B21996-7B68-427F-ABF5-54264AFB3C4F}" presName="hierChild4" presStyleCnt="0"/>
      <dgm:spPr/>
    </dgm:pt>
    <dgm:pt modelId="{5726B3BC-6296-4D72-A59E-0A52616A0E34}" type="pres">
      <dgm:prSet presAssocID="{F3B21996-7B68-427F-ABF5-54264AFB3C4F}" presName="hierChild5" presStyleCnt="0"/>
      <dgm:spPr/>
    </dgm:pt>
    <dgm:pt modelId="{F0FB80F5-237D-4F04-BB20-0206E3CA0CAD}" type="pres">
      <dgm:prSet presAssocID="{67DADB1C-6BF5-49A8-AF75-2E9C2D72F9A5}" presName="Name37" presStyleLbl="parChTrans1D2" presStyleIdx="4" presStyleCnt="5"/>
      <dgm:spPr/>
      <dgm:t>
        <a:bodyPr/>
        <a:lstStyle/>
        <a:p>
          <a:endParaRPr lang="en-US"/>
        </a:p>
      </dgm:t>
    </dgm:pt>
    <dgm:pt modelId="{68185959-AE7B-48C7-B040-6FA22FAEE35F}" type="pres">
      <dgm:prSet presAssocID="{28C0722C-B17A-4311-BB80-B9EF443B2485}" presName="hierRoot2" presStyleCnt="0">
        <dgm:presLayoutVars>
          <dgm:hierBranch val="init"/>
        </dgm:presLayoutVars>
      </dgm:prSet>
      <dgm:spPr/>
    </dgm:pt>
    <dgm:pt modelId="{2F4ED2FB-812F-4570-B00B-F1A4E26AFFB3}" type="pres">
      <dgm:prSet presAssocID="{28C0722C-B17A-4311-BB80-B9EF443B2485}" presName="rootComposite" presStyleCnt="0"/>
      <dgm:spPr/>
    </dgm:pt>
    <dgm:pt modelId="{550AC2AD-FE07-4EF9-9285-0615934B6A5C}" type="pres">
      <dgm:prSet presAssocID="{28C0722C-B17A-4311-BB80-B9EF443B2485}" presName="rootText" presStyleLbl="node2" presStyleIdx="4" presStyleCnt="5" custScaleY="152085">
        <dgm:presLayoutVars>
          <dgm:chPref val="3"/>
        </dgm:presLayoutVars>
      </dgm:prSet>
      <dgm:spPr/>
      <dgm:t>
        <a:bodyPr/>
        <a:lstStyle/>
        <a:p>
          <a:endParaRPr lang="en-US"/>
        </a:p>
      </dgm:t>
    </dgm:pt>
    <dgm:pt modelId="{24C787EE-D291-40E6-9FEF-CA1CD504751D}" type="pres">
      <dgm:prSet presAssocID="{28C0722C-B17A-4311-BB80-B9EF443B2485}" presName="rootConnector" presStyleLbl="node2" presStyleIdx="4" presStyleCnt="5"/>
      <dgm:spPr/>
      <dgm:t>
        <a:bodyPr/>
        <a:lstStyle/>
        <a:p>
          <a:endParaRPr lang="en-US"/>
        </a:p>
      </dgm:t>
    </dgm:pt>
    <dgm:pt modelId="{1D927444-9902-4BA5-8A1C-A2FA04877604}" type="pres">
      <dgm:prSet presAssocID="{28C0722C-B17A-4311-BB80-B9EF443B2485}" presName="hierChild4" presStyleCnt="0"/>
      <dgm:spPr/>
    </dgm:pt>
    <dgm:pt modelId="{FD6F520D-CA46-4968-ABAD-AF6CA8919694}" type="pres">
      <dgm:prSet presAssocID="{F02D764C-497F-4E9F-9A18-520B57B24D22}" presName="Name37" presStyleLbl="parChTrans1D3" presStyleIdx="4" presStyleCnt="5"/>
      <dgm:spPr/>
      <dgm:t>
        <a:bodyPr/>
        <a:lstStyle/>
        <a:p>
          <a:endParaRPr lang="en-US"/>
        </a:p>
      </dgm:t>
    </dgm:pt>
    <dgm:pt modelId="{1013B549-82D0-4C29-BAEB-4449C3AA84F9}" type="pres">
      <dgm:prSet presAssocID="{9FF96838-6981-4541-B692-126B68CDBA21}" presName="hierRoot2" presStyleCnt="0">
        <dgm:presLayoutVars>
          <dgm:hierBranch val="init"/>
        </dgm:presLayoutVars>
      </dgm:prSet>
      <dgm:spPr/>
    </dgm:pt>
    <dgm:pt modelId="{BEA8F31C-F9D4-4EF5-A36D-841162C8F6F4}" type="pres">
      <dgm:prSet presAssocID="{9FF96838-6981-4541-B692-126B68CDBA21}" presName="rootComposite" presStyleCnt="0"/>
      <dgm:spPr/>
    </dgm:pt>
    <dgm:pt modelId="{E468A4DD-ED71-40AE-A517-B03603C4B5F8}" type="pres">
      <dgm:prSet presAssocID="{9FF96838-6981-4541-B692-126B68CDBA21}" presName="rootText" presStyleLbl="node3" presStyleIdx="4" presStyleCnt="5" custScaleY="145200">
        <dgm:presLayoutVars>
          <dgm:chPref val="3"/>
        </dgm:presLayoutVars>
      </dgm:prSet>
      <dgm:spPr/>
      <dgm:t>
        <a:bodyPr/>
        <a:lstStyle/>
        <a:p>
          <a:endParaRPr lang="en-US"/>
        </a:p>
      </dgm:t>
    </dgm:pt>
    <dgm:pt modelId="{DC3ABB7A-1567-45B9-B863-C75C21DAE96C}" type="pres">
      <dgm:prSet presAssocID="{9FF96838-6981-4541-B692-126B68CDBA21}" presName="rootConnector" presStyleLbl="node3" presStyleIdx="4" presStyleCnt="5"/>
      <dgm:spPr/>
      <dgm:t>
        <a:bodyPr/>
        <a:lstStyle/>
        <a:p>
          <a:endParaRPr lang="en-US"/>
        </a:p>
      </dgm:t>
    </dgm:pt>
    <dgm:pt modelId="{E4C17C10-E216-4554-AF7E-82DDA8780D70}" type="pres">
      <dgm:prSet presAssocID="{9FF96838-6981-4541-B692-126B68CDBA21}" presName="hierChild4" presStyleCnt="0"/>
      <dgm:spPr/>
    </dgm:pt>
    <dgm:pt modelId="{AB95D4DA-4951-47E9-B1AB-BEDBD58372C5}" type="pres">
      <dgm:prSet presAssocID="{9FF96838-6981-4541-B692-126B68CDBA21}" presName="hierChild5" presStyleCnt="0"/>
      <dgm:spPr/>
    </dgm:pt>
    <dgm:pt modelId="{211E4819-1B63-4603-B0DD-9384EB4F9982}" type="pres">
      <dgm:prSet presAssocID="{28C0722C-B17A-4311-BB80-B9EF443B2485}" presName="hierChild5" presStyleCnt="0"/>
      <dgm:spPr/>
    </dgm:pt>
    <dgm:pt modelId="{36B304A5-310C-4DDF-A46F-B1902B350F6D}" type="pres">
      <dgm:prSet presAssocID="{C83FEE60-36B7-4A86-93B1-BCF7A287EAA4}" presName="hierChild3" presStyleCnt="0"/>
      <dgm:spPr/>
    </dgm:pt>
    <dgm:pt modelId="{C764C604-E0FD-463F-8E16-69F1DE94A967}" type="pres">
      <dgm:prSet presAssocID="{07E0A8B1-2146-4FBB-9954-B98AAFEE5ACD}" presName="hierRoot1" presStyleCnt="0">
        <dgm:presLayoutVars>
          <dgm:hierBranch val="init"/>
        </dgm:presLayoutVars>
      </dgm:prSet>
      <dgm:spPr/>
    </dgm:pt>
    <dgm:pt modelId="{3E3DF5DC-1EB0-47A1-9CA6-D8FDE35EC5F6}" type="pres">
      <dgm:prSet presAssocID="{07E0A8B1-2146-4FBB-9954-B98AAFEE5ACD}" presName="rootComposite1" presStyleCnt="0"/>
      <dgm:spPr/>
    </dgm:pt>
    <dgm:pt modelId="{36B9882A-97A1-4D0A-A188-17E0365EFFE3}" type="pres">
      <dgm:prSet presAssocID="{07E0A8B1-2146-4FBB-9954-B98AAFEE5ACD}" presName="rootText1" presStyleLbl="node0" presStyleIdx="1" presStyleCnt="2" custScaleX="117574" custScaleY="117574" custLinFactX="-100000" custLinFactNeighborX="-175950" custLinFactNeighborY="-6783">
        <dgm:presLayoutVars>
          <dgm:chPref val="3"/>
        </dgm:presLayoutVars>
      </dgm:prSet>
      <dgm:spPr/>
      <dgm:t>
        <a:bodyPr/>
        <a:lstStyle/>
        <a:p>
          <a:endParaRPr lang="en-US"/>
        </a:p>
      </dgm:t>
    </dgm:pt>
    <dgm:pt modelId="{28132187-A8ED-45CD-B0F1-E97DFC43E258}" type="pres">
      <dgm:prSet presAssocID="{07E0A8B1-2146-4FBB-9954-B98AAFEE5ACD}" presName="rootConnector1" presStyleLbl="node1" presStyleIdx="0" presStyleCnt="0"/>
      <dgm:spPr/>
      <dgm:t>
        <a:bodyPr/>
        <a:lstStyle/>
        <a:p>
          <a:endParaRPr lang="en-US"/>
        </a:p>
      </dgm:t>
    </dgm:pt>
    <dgm:pt modelId="{013740B4-69B2-4D2B-AAF3-151FCA5C4C4D}" type="pres">
      <dgm:prSet presAssocID="{07E0A8B1-2146-4FBB-9954-B98AAFEE5ACD}" presName="hierChild2" presStyleCnt="0"/>
      <dgm:spPr/>
    </dgm:pt>
    <dgm:pt modelId="{607008C2-7683-4180-B909-074F5BC93635}" type="pres">
      <dgm:prSet presAssocID="{07E0A8B1-2146-4FBB-9954-B98AAFEE5ACD}" presName="hierChild3" presStyleCnt="0"/>
      <dgm:spPr/>
    </dgm:pt>
  </dgm:ptLst>
  <dgm:cxnLst>
    <dgm:cxn modelId="{4D36EC5E-6015-4AFA-BFA0-F665EE29DC66}" type="presOf" srcId="{07E0A8B1-2146-4FBB-9954-B98AAFEE5ACD}" destId="{36B9882A-97A1-4D0A-A188-17E0365EFFE3}" srcOrd="0" destOrd="0" presId="urn:microsoft.com/office/officeart/2005/8/layout/orgChart1"/>
    <dgm:cxn modelId="{46BF88B9-15E7-45A5-BCAE-D5896CC01D9D}" type="presOf" srcId="{97806F35-FD40-4DEC-A3FE-42D302539849}" destId="{249104CF-3F1B-49DD-90CB-010D92990B48}" srcOrd="0" destOrd="0" presId="urn:microsoft.com/office/officeart/2005/8/layout/orgChart1"/>
    <dgm:cxn modelId="{108E5024-8A5F-496C-9578-E40815E81228}" type="presOf" srcId="{4037CE41-BA07-4368-A1BA-8938C61E83EB}" destId="{3B826AC1-19E0-44D1-B4B8-07BC38510964}" srcOrd="0" destOrd="0" presId="urn:microsoft.com/office/officeart/2005/8/layout/orgChart1"/>
    <dgm:cxn modelId="{48153CF9-16EA-4D8A-BC44-A89B4531B974}" type="presOf" srcId="{B4D4B734-5C8A-468F-8D30-55D6D18BB89A}" destId="{9B985B75-D4E9-4ABF-9791-FE46AAE04C66}" srcOrd="0" destOrd="0" presId="urn:microsoft.com/office/officeart/2005/8/layout/orgChart1"/>
    <dgm:cxn modelId="{D0D68D86-6C52-41C1-B23C-EE06203675DB}" type="presOf" srcId="{BD460CA3-0E9E-4002-9B42-7B265A3AA45A}" destId="{A7E0CD02-E143-4559-B281-AFCC4E4A2718}" srcOrd="0" destOrd="0" presId="urn:microsoft.com/office/officeart/2005/8/layout/orgChart1"/>
    <dgm:cxn modelId="{79592B87-5AC8-4795-BBCE-657CE7889A6D}" srcId="{28C0722C-B17A-4311-BB80-B9EF443B2485}" destId="{9FF96838-6981-4541-B692-126B68CDBA21}" srcOrd="0" destOrd="0" parTransId="{F02D764C-497F-4E9F-9A18-520B57B24D22}" sibTransId="{5B4040ED-B50F-483F-9759-A1E41857E713}"/>
    <dgm:cxn modelId="{6F27476E-6635-4510-A823-411EA927EE31}" type="presOf" srcId="{E53B8485-80C8-4CB8-A081-FBF3613416C1}" destId="{3ECEE5B3-B508-48F0-B1E5-93240C5DE294}" srcOrd="0" destOrd="0" presId="urn:microsoft.com/office/officeart/2005/8/layout/orgChart1"/>
    <dgm:cxn modelId="{4EBF24DA-8F79-49D3-933B-8017B690E039}" srcId="{B4D4B734-5C8A-468F-8D30-55D6D18BB89A}" destId="{B4C86E02-EC63-4875-BE32-5950ECDADCFA}" srcOrd="1" destOrd="0" parTransId="{97806F35-FD40-4DEC-A3FE-42D302539849}" sibTransId="{255627D5-BA43-4DA0-BBAA-FB0D0E58F1F2}"/>
    <dgm:cxn modelId="{A8699BF0-EE9E-40CD-952B-1C0147C1ED5D}" type="presOf" srcId="{8190F882-3A79-4C42-B5F9-E9EA8916CB7D}" destId="{77C6F9CE-CC7C-49F2-AEF1-0192D0BE5143}" srcOrd="1" destOrd="0" presId="urn:microsoft.com/office/officeart/2005/8/layout/orgChart1"/>
    <dgm:cxn modelId="{E4BDA6A5-F874-452A-9206-B3EE6C9BDAF1}" type="presOf" srcId="{28C0722C-B17A-4311-BB80-B9EF443B2485}" destId="{24C787EE-D291-40E6-9FEF-CA1CD504751D}" srcOrd="1" destOrd="0" presId="urn:microsoft.com/office/officeart/2005/8/layout/orgChart1"/>
    <dgm:cxn modelId="{61EF4F30-53F2-4C28-A56A-13F5308C159D}" type="presOf" srcId="{8E464839-9DB4-4C44-BFA4-2021BA02FC68}" destId="{D26B3508-5197-4D89-B137-8927CB19D6FC}" srcOrd="0" destOrd="0" presId="urn:microsoft.com/office/officeart/2005/8/layout/orgChart1"/>
    <dgm:cxn modelId="{7314FFB1-7558-4B3D-A6AE-6AF51AB6B0D9}" srcId="{C83FEE60-36B7-4A86-93B1-BCF7A287EAA4}" destId="{B4D4B734-5C8A-468F-8D30-55D6D18BB89A}" srcOrd="0" destOrd="0" parTransId="{F39534D1-D75F-4F48-9A83-0B723FADD67D}" sibTransId="{FE77C04C-F5E8-4D4E-9E3C-639C5D18040C}"/>
    <dgm:cxn modelId="{3F858D74-4189-4B1A-B0DF-41A43C9FC786}" srcId="{8190F882-3A79-4C42-B5F9-E9EA8916CB7D}" destId="{769B4CA7-96E4-4AD7-BBF6-001CE2DB4269}" srcOrd="0" destOrd="0" parTransId="{B74286A5-893E-45D1-BDD0-73A48F3598E9}" sibTransId="{E0D6D224-DE94-44B2-BFC8-6C07A8981962}"/>
    <dgm:cxn modelId="{A6E7D61D-1137-4F45-B82C-D844712A953B}" type="presOf" srcId="{B4D4B734-5C8A-468F-8D30-55D6D18BB89A}" destId="{28BF3720-D64F-419C-8246-37E0E1479F9C}" srcOrd="1" destOrd="0" presId="urn:microsoft.com/office/officeart/2005/8/layout/orgChart1"/>
    <dgm:cxn modelId="{ACE7CC02-7122-4D26-834D-BC251308B8DB}" type="presOf" srcId="{769B4CA7-96E4-4AD7-BBF6-001CE2DB4269}" destId="{F567041A-776C-4B7D-9175-8DD6316F997C}" srcOrd="1" destOrd="0" presId="urn:microsoft.com/office/officeart/2005/8/layout/orgChart1"/>
    <dgm:cxn modelId="{2BF96894-13FD-47B4-B677-70BD88257029}" type="presOf" srcId="{769B4CA7-96E4-4AD7-BBF6-001CE2DB4269}" destId="{2D75DC92-E600-4FE7-B951-746324EA3B79}" srcOrd="0" destOrd="0" presId="urn:microsoft.com/office/officeart/2005/8/layout/orgChart1"/>
    <dgm:cxn modelId="{A2941713-B6F8-479A-A409-F9C3FDCCD191}" type="presOf" srcId="{6B6C43C4-CE07-4A39-99F5-1A361B42B45F}" destId="{DACD09C7-635B-480B-8185-5E130C21A343}" srcOrd="1" destOrd="0" presId="urn:microsoft.com/office/officeart/2005/8/layout/orgChart1"/>
    <dgm:cxn modelId="{F91B671D-9A21-420E-9D66-031A12CDE4BA}" type="presOf" srcId="{F3B21996-7B68-427F-ABF5-54264AFB3C4F}" destId="{4B6CB0C4-1BD9-441A-A962-CED1E49BE1B6}" srcOrd="1" destOrd="0" presId="urn:microsoft.com/office/officeart/2005/8/layout/orgChart1"/>
    <dgm:cxn modelId="{24E91EAA-2FFA-4902-9946-C5A87A43CA78}" srcId="{8190F882-3A79-4C42-B5F9-E9EA8916CB7D}" destId="{4037CE41-BA07-4368-A1BA-8938C61E83EB}" srcOrd="1" destOrd="0" parTransId="{E53B8485-80C8-4CB8-A081-FBF3613416C1}" sibTransId="{ED4DE64E-2480-4896-AB11-98D82B5023D0}"/>
    <dgm:cxn modelId="{38B4029B-A04C-4ACC-AA4C-8E57082C7089}" type="presOf" srcId="{C83FEE60-36B7-4A86-93B1-BCF7A287EAA4}" destId="{58C7057B-D1B7-4C9A-AFA5-474C7A2FF094}" srcOrd="1" destOrd="0" presId="urn:microsoft.com/office/officeart/2005/8/layout/orgChart1"/>
    <dgm:cxn modelId="{7F346B91-0CCE-4FB9-95F2-C699C0F6AF6D}" type="presOf" srcId="{8190F882-3A79-4C42-B5F9-E9EA8916CB7D}" destId="{CCFF4E4E-5899-442C-9C7A-19877A7895B3}" srcOrd="0" destOrd="0" presId="urn:microsoft.com/office/officeart/2005/8/layout/orgChart1"/>
    <dgm:cxn modelId="{B85E8DD8-2CED-46DE-BBD9-C64FB857601D}" type="presOf" srcId="{9FF96838-6981-4541-B692-126B68CDBA21}" destId="{E468A4DD-ED71-40AE-A517-B03603C4B5F8}" srcOrd="0" destOrd="0" presId="urn:microsoft.com/office/officeart/2005/8/layout/orgChart1"/>
    <dgm:cxn modelId="{EA69003C-2296-4F97-9FD6-C045A181DD13}" type="presOf" srcId="{F39534D1-D75F-4F48-9A83-0B723FADD67D}" destId="{6F4927A5-1B22-40F1-A5C3-5B34AA86C094}" srcOrd="0" destOrd="0" presId="urn:microsoft.com/office/officeart/2005/8/layout/orgChart1"/>
    <dgm:cxn modelId="{F6CB2D7D-6C70-427E-B36D-22D9ADC0CBD4}" type="presOf" srcId="{67DADB1C-6BF5-49A8-AF75-2E9C2D72F9A5}" destId="{F0FB80F5-237D-4F04-BB20-0206E3CA0CAD}" srcOrd="0" destOrd="0" presId="urn:microsoft.com/office/officeart/2005/8/layout/orgChart1"/>
    <dgm:cxn modelId="{839CD40D-EBCF-4D09-94CF-901D12FABA17}" type="presOf" srcId="{28C0722C-B17A-4311-BB80-B9EF443B2485}" destId="{550AC2AD-FE07-4EF9-9285-0615934B6A5C}" srcOrd="0" destOrd="0" presId="urn:microsoft.com/office/officeart/2005/8/layout/orgChart1"/>
    <dgm:cxn modelId="{7D2C216B-3088-4485-93D9-4ADDC8904AC1}" srcId="{EC967A72-A9EC-4620-AC3F-7B5A915F7FAD}" destId="{C83FEE60-36B7-4A86-93B1-BCF7A287EAA4}" srcOrd="0" destOrd="0" parTransId="{8E0D8511-C47A-49C8-B75D-899A1525D7CD}" sibTransId="{9FA7A024-9E62-4D43-956C-509353DDBCD9}"/>
    <dgm:cxn modelId="{D9CF0235-98EF-4635-83D1-64962B2D1291}" type="presOf" srcId="{EC967A72-A9EC-4620-AC3F-7B5A915F7FAD}" destId="{F88DC356-E368-4694-A2DC-E174C18051FC}" srcOrd="0" destOrd="0" presId="urn:microsoft.com/office/officeart/2005/8/layout/orgChart1"/>
    <dgm:cxn modelId="{C8A9386D-D1B2-4894-AC63-EA3E68E8BA54}" type="presOf" srcId="{C83FEE60-36B7-4A86-93B1-BCF7A287EAA4}" destId="{A50B038D-3AD2-4454-BFCD-A4BF1F5B945D}" srcOrd="0" destOrd="0" presId="urn:microsoft.com/office/officeart/2005/8/layout/orgChart1"/>
    <dgm:cxn modelId="{E0C1A4F1-C5B5-4F0C-9A45-D61557C73F76}" type="presOf" srcId="{E68F1D3C-1F1C-4F76-A05F-FDCEC6289ACE}" destId="{C34E2693-A1C0-4BEA-A4B5-DEE807D14B2E}" srcOrd="0" destOrd="0" presId="urn:microsoft.com/office/officeart/2005/8/layout/orgChart1"/>
    <dgm:cxn modelId="{EDE6F4D3-0E2E-4ABC-9373-A938DF39DF72}" srcId="{C83FEE60-36B7-4A86-93B1-BCF7A287EAA4}" destId="{F3B21996-7B68-427F-ABF5-54264AFB3C4F}" srcOrd="3" destOrd="0" parTransId="{BD460CA3-0E9E-4002-9B42-7B265A3AA45A}" sibTransId="{7CF5E288-50A3-4B02-8C9E-1AC5171BA2AB}"/>
    <dgm:cxn modelId="{ED3E7678-6B18-46F4-B36F-26DA068FCDB2}" type="presOf" srcId="{6B6C43C4-CE07-4A39-99F5-1A361B42B45F}" destId="{3A382CFE-ADD8-4459-8A7F-1203E59973BF}" srcOrd="0" destOrd="0" presId="urn:microsoft.com/office/officeart/2005/8/layout/orgChart1"/>
    <dgm:cxn modelId="{1270A1C2-47E2-4108-86A7-C03F1A9B3330}" srcId="{C83FEE60-36B7-4A86-93B1-BCF7A287EAA4}" destId="{8190F882-3A79-4C42-B5F9-E9EA8916CB7D}" srcOrd="1" destOrd="0" parTransId="{232D2D77-DF0A-4DF3-9FF9-E7F9A87046CA}" sibTransId="{8ABA9EAB-7D5F-44FA-8BEB-22EAF3B7A6EC}"/>
    <dgm:cxn modelId="{4DA65C19-C655-438D-AA15-5DE7AADF1BFD}" type="presOf" srcId="{B74286A5-893E-45D1-BDD0-73A48F3598E9}" destId="{775E54A4-76E8-4A03-AC5F-3E7234B794DC}" srcOrd="0" destOrd="0" presId="urn:microsoft.com/office/officeart/2005/8/layout/orgChart1"/>
    <dgm:cxn modelId="{794409E9-D74F-4374-97BF-9653D2CC4BDA}" type="presOf" srcId="{232D2D77-DF0A-4DF3-9FF9-E7F9A87046CA}" destId="{B3FA2628-E1F2-4856-9AE3-2C6B025E1746}" srcOrd="0" destOrd="0" presId="urn:microsoft.com/office/officeart/2005/8/layout/orgChart1"/>
    <dgm:cxn modelId="{5FDBA326-9BF8-4FD1-B15E-90586516EF79}" type="presOf" srcId="{9FF96838-6981-4541-B692-126B68CDBA21}" destId="{DC3ABB7A-1567-45B9-B863-C75C21DAE96C}" srcOrd="1" destOrd="0" presId="urn:microsoft.com/office/officeart/2005/8/layout/orgChart1"/>
    <dgm:cxn modelId="{A8A73D78-C381-4B65-B54A-626CE1482D47}" type="presOf" srcId="{A168A654-B368-469B-B458-8E10E66EB27B}" destId="{D7207B9F-4BD0-4D2B-B499-7935FDB61F73}" srcOrd="1" destOrd="0" presId="urn:microsoft.com/office/officeart/2005/8/layout/orgChart1"/>
    <dgm:cxn modelId="{9FBAC26B-BA79-426D-B89E-E61DE217806F}" type="presOf" srcId="{B4C86E02-EC63-4875-BE32-5950ECDADCFA}" destId="{FC05612B-D2D7-4826-B5D4-F1CCCC0F1C7B}" srcOrd="0" destOrd="0" presId="urn:microsoft.com/office/officeart/2005/8/layout/orgChart1"/>
    <dgm:cxn modelId="{A690D832-BE9E-46E3-A8F3-FC43428B81FD}" type="presOf" srcId="{F02D764C-497F-4E9F-9A18-520B57B24D22}" destId="{FD6F520D-CA46-4968-ABAD-AF6CA8919694}" srcOrd="0" destOrd="0" presId="urn:microsoft.com/office/officeart/2005/8/layout/orgChart1"/>
    <dgm:cxn modelId="{D353C568-A681-43BB-A7B2-BBA60B87A9FA}" type="presOf" srcId="{B4C86E02-EC63-4875-BE32-5950ECDADCFA}" destId="{164E8D89-0446-4BBA-8FE9-DB032C4C2CC7}" srcOrd="1" destOrd="0" presId="urn:microsoft.com/office/officeart/2005/8/layout/orgChart1"/>
    <dgm:cxn modelId="{FBB3022D-D0FC-44B1-A92D-3A9D232DBF62}" srcId="{C83FEE60-36B7-4A86-93B1-BCF7A287EAA4}" destId="{A168A654-B368-469B-B458-8E10E66EB27B}" srcOrd="2" destOrd="0" parTransId="{E68F1D3C-1F1C-4F76-A05F-FDCEC6289ACE}" sibTransId="{A8BC1EB0-BBE8-4AA2-B170-2D5D9AC56DDE}"/>
    <dgm:cxn modelId="{CC003416-C281-4586-A653-8635796DBF06}" type="presOf" srcId="{A168A654-B368-469B-B458-8E10E66EB27B}" destId="{86C7DF97-F867-46B1-A1BF-E0B350E8B9BA}" srcOrd="0" destOrd="0" presId="urn:microsoft.com/office/officeart/2005/8/layout/orgChart1"/>
    <dgm:cxn modelId="{847D6B75-A28E-48D9-BEE7-7412F1592AF3}" type="presOf" srcId="{4037CE41-BA07-4368-A1BA-8938C61E83EB}" destId="{F14B9CA4-DBFE-4BBA-9F7D-9AD87A4C932D}" srcOrd="1" destOrd="0" presId="urn:microsoft.com/office/officeart/2005/8/layout/orgChart1"/>
    <dgm:cxn modelId="{2F29C7BF-0C43-4298-9282-F2F90426417E}" srcId="{B4D4B734-5C8A-468F-8D30-55D6D18BB89A}" destId="{6B6C43C4-CE07-4A39-99F5-1A361B42B45F}" srcOrd="0" destOrd="0" parTransId="{8E464839-9DB4-4C44-BFA4-2021BA02FC68}" sibTransId="{DA0B6770-BA29-4C43-8D56-0C1FB02EB033}"/>
    <dgm:cxn modelId="{0A11FEDD-AB7B-4C76-929B-8CDBDC4BF4BB}" type="presOf" srcId="{F3B21996-7B68-427F-ABF5-54264AFB3C4F}" destId="{53B6EAFF-42C7-4B9D-B31A-FD9FB7F6AE17}" srcOrd="0" destOrd="0" presId="urn:microsoft.com/office/officeart/2005/8/layout/orgChart1"/>
    <dgm:cxn modelId="{177F1118-B628-47D5-BC09-D2FDBB0424E7}" srcId="{C83FEE60-36B7-4A86-93B1-BCF7A287EAA4}" destId="{28C0722C-B17A-4311-BB80-B9EF443B2485}" srcOrd="4" destOrd="0" parTransId="{67DADB1C-6BF5-49A8-AF75-2E9C2D72F9A5}" sibTransId="{99987980-3AB7-4A52-8D62-3BB61C93B4F4}"/>
    <dgm:cxn modelId="{E167AA6D-1676-4455-BF15-DB2783E245AD}" srcId="{EC967A72-A9EC-4620-AC3F-7B5A915F7FAD}" destId="{07E0A8B1-2146-4FBB-9954-B98AAFEE5ACD}" srcOrd="1" destOrd="0" parTransId="{0426FE77-6A98-47D6-AAF7-2D7752ED82E5}" sibTransId="{DAA816B5-F3F7-4917-9438-290D6E4ABEB9}"/>
    <dgm:cxn modelId="{D5D1E433-5370-4D46-BA62-0A0762567DC0}" type="presOf" srcId="{07E0A8B1-2146-4FBB-9954-B98AAFEE5ACD}" destId="{28132187-A8ED-45CD-B0F1-E97DFC43E258}" srcOrd="1" destOrd="0" presId="urn:microsoft.com/office/officeart/2005/8/layout/orgChart1"/>
    <dgm:cxn modelId="{877EDF30-8619-4F92-803A-68CBEB97E576}" type="presParOf" srcId="{F88DC356-E368-4694-A2DC-E174C18051FC}" destId="{BBD0ED26-3EEB-4A8F-B25E-CDF6B1BA567E}" srcOrd="0" destOrd="0" presId="urn:microsoft.com/office/officeart/2005/8/layout/orgChart1"/>
    <dgm:cxn modelId="{170BFB6B-E109-40F3-8F94-0A0B87489431}" type="presParOf" srcId="{BBD0ED26-3EEB-4A8F-B25E-CDF6B1BA567E}" destId="{38EE1E37-736B-46A6-903C-8BCDE96DA8A1}" srcOrd="0" destOrd="0" presId="urn:microsoft.com/office/officeart/2005/8/layout/orgChart1"/>
    <dgm:cxn modelId="{D722A833-6FF0-4DE6-BE81-84D379CD5BB1}" type="presParOf" srcId="{38EE1E37-736B-46A6-903C-8BCDE96DA8A1}" destId="{A50B038D-3AD2-4454-BFCD-A4BF1F5B945D}" srcOrd="0" destOrd="0" presId="urn:microsoft.com/office/officeart/2005/8/layout/orgChart1"/>
    <dgm:cxn modelId="{969C4E45-F805-4DB5-8A1C-44EE88957EDB}" type="presParOf" srcId="{38EE1E37-736B-46A6-903C-8BCDE96DA8A1}" destId="{58C7057B-D1B7-4C9A-AFA5-474C7A2FF094}" srcOrd="1" destOrd="0" presId="urn:microsoft.com/office/officeart/2005/8/layout/orgChart1"/>
    <dgm:cxn modelId="{7FC462ED-52BE-448D-9C36-5C617769ADA3}" type="presParOf" srcId="{BBD0ED26-3EEB-4A8F-B25E-CDF6B1BA567E}" destId="{C9E2C956-7D51-4D7B-B1A0-471E60905E36}" srcOrd="1" destOrd="0" presId="urn:microsoft.com/office/officeart/2005/8/layout/orgChart1"/>
    <dgm:cxn modelId="{5FC46228-0DCE-4ECC-B584-34AF98BA9E0E}" type="presParOf" srcId="{C9E2C956-7D51-4D7B-B1A0-471E60905E36}" destId="{6F4927A5-1B22-40F1-A5C3-5B34AA86C094}" srcOrd="0" destOrd="0" presId="urn:microsoft.com/office/officeart/2005/8/layout/orgChart1"/>
    <dgm:cxn modelId="{E7F9277D-5927-420D-A8D3-1F654365C57D}" type="presParOf" srcId="{C9E2C956-7D51-4D7B-B1A0-471E60905E36}" destId="{DE295F40-D9E3-4CEE-991A-F413C5B14942}" srcOrd="1" destOrd="0" presId="urn:microsoft.com/office/officeart/2005/8/layout/orgChart1"/>
    <dgm:cxn modelId="{B45F1BC1-6CF7-4346-B3BC-44806700B84A}" type="presParOf" srcId="{DE295F40-D9E3-4CEE-991A-F413C5B14942}" destId="{C40E50FE-BAC7-42B9-A846-F94CD5333E76}" srcOrd="0" destOrd="0" presId="urn:microsoft.com/office/officeart/2005/8/layout/orgChart1"/>
    <dgm:cxn modelId="{5DD6E39C-243F-4690-89B0-88E398EAA3D1}" type="presParOf" srcId="{C40E50FE-BAC7-42B9-A846-F94CD5333E76}" destId="{9B985B75-D4E9-4ABF-9791-FE46AAE04C66}" srcOrd="0" destOrd="0" presId="urn:microsoft.com/office/officeart/2005/8/layout/orgChart1"/>
    <dgm:cxn modelId="{89CD8F35-8D13-4B6C-BFEC-0D89F7BE92C6}" type="presParOf" srcId="{C40E50FE-BAC7-42B9-A846-F94CD5333E76}" destId="{28BF3720-D64F-419C-8246-37E0E1479F9C}" srcOrd="1" destOrd="0" presId="urn:microsoft.com/office/officeart/2005/8/layout/orgChart1"/>
    <dgm:cxn modelId="{27B5709D-6A57-4E3C-98C6-80D63F3F4071}" type="presParOf" srcId="{DE295F40-D9E3-4CEE-991A-F413C5B14942}" destId="{0EC55707-BF5D-4089-A40C-4D755A04A93A}" srcOrd="1" destOrd="0" presId="urn:microsoft.com/office/officeart/2005/8/layout/orgChart1"/>
    <dgm:cxn modelId="{577D3F88-5949-4F1E-91C4-45BB4CCBB738}" type="presParOf" srcId="{0EC55707-BF5D-4089-A40C-4D755A04A93A}" destId="{D26B3508-5197-4D89-B137-8927CB19D6FC}" srcOrd="0" destOrd="0" presId="urn:microsoft.com/office/officeart/2005/8/layout/orgChart1"/>
    <dgm:cxn modelId="{9C80FC59-66FF-4344-8864-3A1D0F405867}" type="presParOf" srcId="{0EC55707-BF5D-4089-A40C-4D755A04A93A}" destId="{2C7B29A4-708D-4E20-BE5B-70FBCECD5A31}" srcOrd="1" destOrd="0" presId="urn:microsoft.com/office/officeart/2005/8/layout/orgChart1"/>
    <dgm:cxn modelId="{6DD323DB-9D54-4211-820B-70FCEC7D53F4}" type="presParOf" srcId="{2C7B29A4-708D-4E20-BE5B-70FBCECD5A31}" destId="{931A98EB-FE14-42E2-BF6B-5AC7CB619542}" srcOrd="0" destOrd="0" presId="urn:microsoft.com/office/officeart/2005/8/layout/orgChart1"/>
    <dgm:cxn modelId="{BD458E7E-8A24-471D-80CC-DC208761E933}" type="presParOf" srcId="{931A98EB-FE14-42E2-BF6B-5AC7CB619542}" destId="{3A382CFE-ADD8-4459-8A7F-1203E59973BF}" srcOrd="0" destOrd="0" presId="urn:microsoft.com/office/officeart/2005/8/layout/orgChart1"/>
    <dgm:cxn modelId="{7D506C42-F41E-468F-8089-A93865FE634A}" type="presParOf" srcId="{931A98EB-FE14-42E2-BF6B-5AC7CB619542}" destId="{DACD09C7-635B-480B-8185-5E130C21A343}" srcOrd="1" destOrd="0" presId="urn:microsoft.com/office/officeart/2005/8/layout/orgChart1"/>
    <dgm:cxn modelId="{8260C715-C69B-4533-A8BF-1C25307679DF}" type="presParOf" srcId="{2C7B29A4-708D-4E20-BE5B-70FBCECD5A31}" destId="{CDF4B765-2618-4B9D-B0F7-B407317F6E84}" srcOrd="1" destOrd="0" presId="urn:microsoft.com/office/officeart/2005/8/layout/orgChart1"/>
    <dgm:cxn modelId="{5AB48B91-F3AF-4296-BB7A-C06EA5B68DAD}" type="presParOf" srcId="{2C7B29A4-708D-4E20-BE5B-70FBCECD5A31}" destId="{84DAFE2A-5C54-45E5-918B-FCC47BB1BD1E}" srcOrd="2" destOrd="0" presId="urn:microsoft.com/office/officeart/2005/8/layout/orgChart1"/>
    <dgm:cxn modelId="{B2140FEF-6468-4118-8DED-4DC0ABEB292B}" type="presParOf" srcId="{0EC55707-BF5D-4089-A40C-4D755A04A93A}" destId="{249104CF-3F1B-49DD-90CB-010D92990B48}" srcOrd="2" destOrd="0" presId="urn:microsoft.com/office/officeart/2005/8/layout/orgChart1"/>
    <dgm:cxn modelId="{02153E26-7007-40CA-BFA7-3C7E37FEC5CC}" type="presParOf" srcId="{0EC55707-BF5D-4089-A40C-4D755A04A93A}" destId="{0E333B0B-AB26-4D84-9A1C-5A3E958DAD43}" srcOrd="3" destOrd="0" presId="urn:microsoft.com/office/officeart/2005/8/layout/orgChart1"/>
    <dgm:cxn modelId="{F7A74A8E-65A9-4721-905D-B8152C06D53A}" type="presParOf" srcId="{0E333B0B-AB26-4D84-9A1C-5A3E958DAD43}" destId="{0025C82F-43DD-4609-AA83-1F6A8C727349}" srcOrd="0" destOrd="0" presId="urn:microsoft.com/office/officeart/2005/8/layout/orgChart1"/>
    <dgm:cxn modelId="{DD4E3B2F-1B27-4494-8125-ABA8A9DA101D}" type="presParOf" srcId="{0025C82F-43DD-4609-AA83-1F6A8C727349}" destId="{FC05612B-D2D7-4826-B5D4-F1CCCC0F1C7B}" srcOrd="0" destOrd="0" presId="urn:microsoft.com/office/officeart/2005/8/layout/orgChart1"/>
    <dgm:cxn modelId="{3EF59F34-BA51-4A10-9BB6-111BCFCBDE3D}" type="presParOf" srcId="{0025C82F-43DD-4609-AA83-1F6A8C727349}" destId="{164E8D89-0446-4BBA-8FE9-DB032C4C2CC7}" srcOrd="1" destOrd="0" presId="urn:microsoft.com/office/officeart/2005/8/layout/orgChart1"/>
    <dgm:cxn modelId="{8ACF106E-6707-4DD5-8793-8A2FD556B446}" type="presParOf" srcId="{0E333B0B-AB26-4D84-9A1C-5A3E958DAD43}" destId="{E4D6A600-E3FD-4787-B86C-506D44FA59BA}" srcOrd="1" destOrd="0" presId="urn:microsoft.com/office/officeart/2005/8/layout/orgChart1"/>
    <dgm:cxn modelId="{47011651-A42C-4422-BD15-6D41C6C00886}" type="presParOf" srcId="{0E333B0B-AB26-4D84-9A1C-5A3E958DAD43}" destId="{7990138B-719C-4018-959E-628A58B0BD02}" srcOrd="2" destOrd="0" presId="urn:microsoft.com/office/officeart/2005/8/layout/orgChart1"/>
    <dgm:cxn modelId="{735B60BD-8C6D-4CE5-88DE-841E9C3A10F0}" type="presParOf" srcId="{DE295F40-D9E3-4CEE-991A-F413C5B14942}" destId="{AC7C834A-DE76-41D4-BAA3-D0CFACFC48A9}" srcOrd="2" destOrd="0" presId="urn:microsoft.com/office/officeart/2005/8/layout/orgChart1"/>
    <dgm:cxn modelId="{81DA38D2-9791-4429-B9A9-132B5A8347D4}" type="presParOf" srcId="{C9E2C956-7D51-4D7B-B1A0-471E60905E36}" destId="{B3FA2628-E1F2-4856-9AE3-2C6B025E1746}" srcOrd="2" destOrd="0" presId="urn:microsoft.com/office/officeart/2005/8/layout/orgChart1"/>
    <dgm:cxn modelId="{60376AF3-8E85-493A-9A21-B1044F60F31C}" type="presParOf" srcId="{C9E2C956-7D51-4D7B-B1A0-471E60905E36}" destId="{7F995A54-FAF3-4C4C-AD36-1FA285086A4C}" srcOrd="3" destOrd="0" presId="urn:microsoft.com/office/officeart/2005/8/layout/orgChart1"/>
    <dgm:cxn modelId="{BEDC8DBF-4EB7-4B26-9F1C-431373BE0087}" type="presParOf" srcId="{7F995A54-FAF3-4C4C-AD36-1FA285086A4C}" destId="{28AAEAA9-B9EE-429E-912A-7625FC3FAB91}" srcOrd="0" destOrd="0" presId="urn:microsoft.com/office/officeart/2005/8/layout/orgChart1"/>
    <dgm:cxn modelId="{484F519E-50A9-400A-B868-931C274B80D1}" type="presParOf" srcId="{28AAEAA9-B9EE-429E-912A-7625FC3FAB91}" destId="{CCFF4E4E-5899-442C-9C7A-19877A7895B3}" srcOrd="0" destOrd="0" presId="urn:microsoft.com/office/officeart/2005/8/layout/orgChart1"/>
    <dgm:cxn modelId="{F8F4273D-C222-4A07-9D16-D8E047178118}" type="presParOf" srcId="{28AAEAA9-B9EE-429E-912A-7625FC3FAB91}" destId="{77C6F9CE-CC7C-49F2-AEF1-0192D0BE5143}" srcOrd="1" destOrd="0" presId="urn:microsoft.com/office/officeart/2005/8/layout/orgChart1"/>
    <dgm:cxn modelId="{BF937717-270F-496B-A671-D2073D9F1026}" type="presParOf" srcId="{7F995A54-FAF3-4C4C-AD36-1FA285086A4C}" destId="{796C412B-B579-459A-93B6-568A9BE42252}" srcOrd="1" destOrd="0" presId="urn:microsoft.com/office/officeart/2005/8/layout/orgChart1"/>
    <dgm:cxn modelId="{BDE92BA1-055F-4F72-B199-D0C81E758CB8}" type="presParOf" srcId="{796C412B-B579-459A-93B6-568A9BE42252}" destId="{775E54A4-76E8-4A03-AC5F-3E7234B794DC}" srcOrd="0" destOrd="0" presId="urn:microsoft.com/office/officeart/2005/8/layout/orgChart1"/>
    <dgm:cxn modelId="{478E0F33-8875-4DCD-92FC-E70A6FE5A750}" type="presParOf" srcId="{796C412B-B579-459A-93B6-568A9BE42252}" destId="{B5A0A6E1-7258-42EB-867A-ACFA8A49EFD2}" srcOrd="1" destOrd="0" presId="urn:microsoft.com/office/officeart/2005/8/layout/orgChart1"/>
    <dgm:cxn modelId="{FD0840FC-79C6-42EE-8000-F52952A81146}" type="presParOf" srcId="{B5A0A6E1-7258-42EB-867A-ACFA8A49EFD2}" destId="{4431F932-55FF-4F07-8491-DA14261BB869}" srcOrd="0" destOrd="0" presId="urn:microsoft.com/office/officeart/2005/8/layout/orgChart1"/>
    <dgm:cxn modelId="{0DF6681F-1346-4357-ADD7-371C77E20898}" type="presParOf" srcId="{4431F932-55FF-4F07-8491-DA14261BB869}" destId="{2D75DC92-E600-4FE7-B951-746324EA3B79}" srcOrd="0" destOrd="0" presId="urn:microsoft.com/office/officeart/2005/8/layout/orgChart1"/>
    <dgm:cxn modelId="{15EE8E0F-6C2F-4EEB-9D33-B0E5FBB5340E}" type="presParOf" srcId="{4431F932-55FF-4F07-8491-DA14261BB869}" destId="{F567041A-776C-4B7D-9175-8DD6316F997C}" srcOrd="1" destOrd="0" presId="urn:microsoft.com/office/officeart/2005/8/layout/orgChart1"/>
    <dgm:cxn modelId="{3375C8A9-AC01-4087-9A17-4519138A535D}" type="presParOf" srcId="{B5A0A6E1-7258-42EB-867A-ACFA8A49EFD2}" destId="{8CB5EC9E-A637-4C9A-8C22-10A4A4BFD938}" srcOrd="1" destOrd="0" presId="urn:microsoft.com/office/officeart/2005/8/layout/orgChart1"/>
    <dgm:cxn modelId="{0CFA6AB9-813B-452E-855E-9E534B4C6F36}" type="presParOf" srcId="{B5A0A6E1-7258-42EB-867A-ACFA8A49EFD2}" destId="{B331BA3F-EE20-4A0B-825C-37B7171A1E5B}" srcOrd="2" destOrd="0" presId="urn:microsoft.com/office/officeart/2005/8/layout/orgChart1"/>
    <dgm:cxn modelId="{2DC76347-100D-455E-A2D7-C570DA5B9638}" type="presParOf" srcId="{796C412B-B579-459A-93B6-568A9BE42252}" destId="{3ECEE5B3-B508-48F0-B1E5-93240C5DE294}" srcOrd="2" destOrd="0" presId="urn:microsoft.com/office/officeart/2005/8/layout/orgChart1"/>
    <dgm:cxn modelId="{B96DA32D-CB41-488E-8ADE-DCFBC101DEE0}" type="presParOf" srcId="{796C412B-B579-459A-93B6-568A9BE42252}" destId="{9EFD09EB-36D4-4519-8F53-82F34B1CDBA7}" srcOrd="3" destOrd="0" presId="urn:microsoft.com/office/officeart/2005/8/layout/orgChart1"/>
    <dgm:cxn modelId="{30CD6B33-47EA-4ACD-891D-29A42AEE73DF}" type="presParOf" srcId="{9EFD09EB-36D4-4519-8F53-82F34B1CDBA7}" destId="{A234D6BC-9617-41AF-8637-E89CC2F7DF03}" srcOrd="0" destOrd="0" presId="urn:microsoft.com/office/officeart/2005/8/layout/orgChart1"/>
    <dgm:cxn modelId="{AD2D386F-3D5A-4470-9EC1-6DBCBD88FF4F}" type="presParOf" srcId="{A234D6BC-9617-41AF-8637-E89CC2F7DF03}" destId="{3B826AC1-19E0-44D1-B4B8-07BC38510964}" srcOrd="0" destOrd="0" presId="urn:microsoft.com/office/officeart/2005/8/layout/orgChart1"/>
    <dgm:cxn modelId="{515CF285-2EA1-4003-92F7-3082557026E8}" type="presParOf" srcId="{A234D6BC-9617-41AF-8637-E89CC2F7DF03}" destId="{F14B9CA4-DBFE-4BBA-9F7D-9AD87A4C932D}" srcOrd="1" destOrd="0" presId="urn:microsoft.com/office/officeart/2005/8/layout/orgChart1"/>
    <dgm:cxn modelId="{2F6DD47C-11D0-401C-AAAC-1FD293746193}" type="presParOf" srcId="{9EFD09EB-36D4-4519-8F53-82F34B1CDBA7}" destId="{0D596EF4-52CD-46C2-A5C1-E870094464EA}" srcOrd="1" destOrd="0" presId="urn:microsoft.com/office/officeart/2005/8/layout/orgChart1"/>
    <dgm:cxn modelId="{46AC7672-8DB2-4AA8-AC44-71333038C8E8}" type="presParOf" srcId="{9EFD09EB-36D4-4519-8F53-82F34B1CDBA7}" destId="{B18CE6A6-86B6-422F-B813-8034C7B67E85}" srcOrd="2" destOrd="0" presId="urn:microsoft.com/office/officeart/2005/8/layout/orgChart1"/>
    <dgm:cxn modelId="{E004F41D-AE08-4FE0-80C0-FAE2C922364E}" type="presParOf" srcId="{7F995A54-FAF3-4C4C-AD36-1FA285086A4C}" destId="{A3D870D3-0298-469F-A638-CDB91443EE79}" srcOrd="2" destOrd="0" presId="urn:microsoft.com/office/officeart/2005/8/layout/orgChart1"/>
    <dgm:cxn modelId="{0E26CC56-3DDA-444B-B24D-9F58B69A89AD}" type="presParOf" srcId="{C9E2C956-7D51-4D7B-B1A0-471E60905E36}" destId="{C34E2693-A1C0-4BEA-A4B5-DEE807D14B2E}" srcOrd="4" destOrd="0" presId="urn:microsoft.com/office/officeart/2005/8/layout/orgChart1"/>
    <dgm:cxn modelId="{C66627F6-6AB9-43DA-A324-AD40AC3B81ED}" type="presParOf" srcId="{C9E2C956-7D51-4D7B-B1A0-471E60905E36}" destId="{C30FB2E8-A035-417F-9773-5E0FDBEA6EF7}" srcOrd="5" destOrd="0" presId="urn:microsoft.com/office/officeart/2005/8/layout/orgChart1"/>
    <dgm:cxn modelId="{ED4A291A-3970-49DA-9367-345047C8D961}" type="presParOf" srcId="{C30FB2E8-A035-417F-9773-5E0FDBEA6EF7}" destId="{5E41DAA5-B96A-4B31-9C76-8F9A08808A19}" srcOrd="0" destOrd="0" presId="urn:microsoft.com/office/officeart/2005/8/layout/orgChart1"/>
    <dgm:cxn modelId="{B531D780-D518-4D61-9B52-B6E724578C50}" type="presParOf" srcId="{5E41DAA5-B96A-4B31-9C76-8F9A08808A19}" destId="{86C7DF97-F867-46B1-A1BF-E0B350E8B9BA}" srcOrd="0" destOrd="0" presId="urn:microsoft.com/office/officeart/2005/8/layout/orgChart1"/>
    <dgm:cxn modelId="{5BB3B0C2-4213-4ED3-A216-EE09C6EF6A97}" type="presParOf" srcId="{5E41DAA5-B96A-4B31-9C76-8F9A08808A19}" destId="{D7207B9F-4BD0-4D2B-B499-7935FDB61F73}" srcOrd="1" destOrd="0" presId="urn:microsoft.com/office/officeart/2005/8/layout/orgChart1"/>
    <dgm:cxn modelId="{D7022296-7FA0-4C7B-A3BA-65C420E74739}" type="presParOf" srcId="{C30FB2E8-A035-417F-9773-5E0FDBEA6EF7}" destId="{BE6058E9-3615-4159-B2C2-1E648F3F4D49}" srcOrd="1" destOrd="0" presId="urn:microsoft.com/office/officeart/2005/8/layout/orgChart1"/>
    <dgm:cxn modelId="{A430566A-1DB3-4E62-9DDF-A6A85B49A59E}" type="presParOf" srcId="{C30FB2E8-A035-417F-9773-5E0FDBEA6EF7}" destId="{A021793A-FFF5-4DFF-B6C7-D67672DF751D}" srcOrd="2" destOrd="0" presId="urn:microsoft.com/office/officeart/2005/8/layout/orgChart1"/>
    <dgm:cxn modelId="{6F3BEE04-8E8C-4424-BD9A-694F8E9914AD}" type="presParOf" srcId="{C9E2C956-7D51-4D7B-B1A0-471E60905E36}" destId="{A7E0CD02-E143-4559-B281-AFCC4E4A2718}" srcOrd="6" destOrd="0" presId="urn:microsoft.com/office/officeart/2005/8/layout/orgChart1"/>
    <dgm:cxn modelId="{0489D74A-79A8-4385-9A43-03246859D051}" type="presParOf" srcId="{C9E2C956-7D51-4D7B-B1A0-471E60905E36}" destId="{C5BCAD22-D50A-405A-AEBE-DB25048145F5}" srcOrd="7" destOrd="0" presId="urn:microsoft.com/office/officeart/2005/8/layout/orgChart1"/>
    <dgm:cxn modelId="{6A78B1CD-9BB2-4BBD-AC6E-700577130EF4}" type="presParOf" srcId="{C5BCAD22-D50A-405A-AEBE-DB25048145F5}" destId="{E75FF58B-F664-49E7-9F36-D814CAAA263A}" srcOrd="0" destOrd="0" presId="urn:microsoft.com/office/officeart/2005/8/layout/orgChart1"/>
    <dgm:cxn modelId="{54FBE1FE-E4F2-4288-9BC6-4B6A07E9A785}" type="presParOf" srcId="{E75FF58B-F664-49E7-9F36-D814CAAA263A}" destId="{53B6EAFF-42C7-4B9D-B31A-FD9FB7F6AE17}" srcOrd="0" destOrd="0" presId="urn:microsoft.com/office/officeart/2005/8/layout/orgChart1"/>
    <dgm:cxn modelId="{0A6DBC12-173B-45DE-B061-ED54BF419B50}" type="presParOf" srcId="{E75FF58B-F664-49E7-9F36-D814CAAA263A}" destId="{4B6CB0C4-1BD9-441A-A962-CED1E49BE1B6}" srcOrd="1" destOrd="0" presId="urn:microsoft.com/office/officeart/2005/8/layout/orgChart1"/>
    <dgm:cxn modelId="{6986AB3E-8C73-4110-AA53-D0B1FF1082D6}" type="presParOf" srcId="{C5BCAD22-D50A-405A-AEBE-DB25048145F5}" destId="{2F34F6BA-F7D0-4478-A7CE-7957918730B2}" srcOrd="1" destOrd="0" presId="urn:microsoft.com/office/officeart/2005/8/layout/orgChart1"/>
    <dgm:cxn modelId="{C3E1D66F-030C-4534-99ED-907BCCE4508E}" type="presParOf" srcId="{C5BCAD22-D50A-405A-AEBE-DB25048145F5}" destId="{5726B3BC-6296-4D72-A59E-0A52616A0E34}" srcOrd="2" destOrd="0" presId="urn:microsoft.com/office/officeart/2005/8/layout/orgChart1"/>
    <dgm:cxn modelId="{DA2DEAAB-FCAC-41FF-9BDF-A1E0020B2932}" type="presParOf" srcId="{C9E2C956-7D51-4D7B-B1A0-471E60905E36}" destId="{F0FB80F5-237D-4F04-BB20-0206E3CA0CAD}" srcOrd="8" destOrd="0" presId="urn:microsoft.com/office/officeart/2005/8/layout/orgChart1"/>
    <dgm:cxn modelId="{D894F432-0FB1-431E-A42C-5A3E9CD309AA}" type="presParOf" srcId="{C9E2C956-7D51-4D7B-B1A0-471E60905E36}" destId="{68185959-AE7B-48C7-B040-6FA22FAEE35F}" srcOrd="9" destOrd="0" presId="urn:microsoft.com/office/officeart/2005/8/layout/orgChart1"/>
    <dgm:cxn modelId="{B33F43D9-04CB-4B7D-80FD-09DC2BF77C42}" type="presParOf" srcId="{68185959-AE7B-48C7-B040-6FA22FAEE35F}" destId="{2F4ED2FB-812F-4570-B00B-F1A4E26AFFB3}" srcOrd="0" destOrd="0" presId="urn:microsoft.com/office/officeart/2005/8/layout/orgChart1"/>
    <dgm:cxn modelId="{1704B2D8-A442-433F-A43B-88B5E5DD10D0}" type="presParOf" srcId="{2F4ED2FB-812F-4570-B00B-F1A4E26AFFB3}" destId="{550AC2AD-FE07-4EF9-9285-0615934B6A5C}" srcOrd="0" destOrd="0" presId="urn:microsoft.com/office/officeart/2005/8/layout/orgChart1"/>
    <dgm:cxn modelId="{829EE11C-1E66-474E-989C-01E9D3B4BC8D}" type="presParOf" srcId="{2F4ED2FB-812F-4570-B00B-F1A4E26AFFB3}" destId="{24C787EE-D291-40E6-9FEF-CA1CD504751D}" srcOrd="1" destOrd="0" presId="urn:microsoft.com/office/officeart/2005/8/layout/orgChart1"/>
    <dgm:cxn modelId="{99CAAF8B-09FA-4083-BBA8-CC6061E174CF}" type="presParOf" srcId="{68185959-AE7B-48C7-B040-6FA22FAEE35F}" destId="{1D927444-9902-4BA5-8A1C-A2FA04877604}" srcOrd="1" destOrd="0" presId="urn:microsoft.com/office/officeart/2005/8/layout/orgChart1"/>
    <dgm:cxn modelId="{9201FA2B-309C-44DE-B0FA-EBC89F8EC9B3}" type="presParOf" srcId="{1D927444-9902-4BA5-8A1C-A2FA04877604}" destId="{FD6F520D-CA46-4968-ABAD-AF6CA8919694}" srcOrd="0" destOrd="0" presId="urn:microsoft.com/office/officeart/2005/8/layout/orgChart1"/>
    <dgm:cxn modelId="{67CD21CC-99C0-426B-9BFA-749A0C2A7CF4}" type="presParOf" srcId="{1D927444-9902-4BA5-8A1C-A2FA04877604}" destId="{1013B549-82D0-4C29-BAEB-4449C3AA84F9}" srcOrd="1" destOrd="0" presId="urn:microsoft.com/office/officeart/2005/8/layout/orgChart1"/>
    <dgm:cxn modelId="{E0544064-EBAA-42E0-8ABF-4C448464F23F}" type="presParOf" srcId="{1013B549-82D0-4C29-BAEB-4449C3AA84F9}" destId="{BEA8F31C-F9D4-4EF5-A36D-841162C8F6F4}" srcOrd="0" destOrd="0" presId="urn:microsoft.com/office/officeart/2005/8/layout/orgChart1"/>
    <dgm:cxn modelId="{E4FB6071-20B9-4956-A1CF-8B7DA91CC32A}" type="presParOf" srcId="{BEA8F31C-F9D4-4EF5-A36D-841162C8F6F4}" destId="{E468A4DD-ED71-40AE-A517-B03603C4B5F8}" srcOrd="0" destOrd="0" presId="urn:microsoft.com/office/officeart/2005/8/layout/orgChart1"/>
    <dgm:cxn modelId="{042B5096-5A5D-4ED7-B87B-DA672BD81FBF}" type="presParOf" srcId="{BEA8F31C-F9D4-4EF5-A36D-841162C8F6F4}" destId="{DC3ABB7A-1567-45B9-B863-C75C21DAE96C}" srcOrd="1" destOrd="0" presId="urn:microsoft.com/office/officeart/2005/8/layout/orgChart1"/>
    <dgm:cxn modelId="{188F2A28-0771-4FEE-85A4-E8F275DB7F4B}" type="presParOf" srcId="{1013B549-82D0-4C29-BAEB-4449C3AA84F9}" destId="{E4C17C10-E216-4554-AF7E-82DDA8780D70}" srcOrd="1" destOrd="0" presId="urn:microsoft.com/office/officeart/2005/8/layout/orgChart1"/>
    <dgm:cxn modelId="{5D721132-7E5D-40EB-91E1-948DD45F43A4}" type="presParOf" srcId="{1013B549-82D0-4C29-BAEB-4449C3AA84F9}" destId="{AB95D4DA-4951-47E9-B1AB-BEDBD58372C5}" srcOrd="2" destOrd="0" presId="urn:microsoft.com/office/officeart/2005/8/layout/orgChart1"/>
    <dgm:cxn modelId="{A1FDC371-4CF2-4D9C-8FE8-F5F4B1253EAC}" type="presParOf" srcId="{68185959-AE7B-48C7-B040-6FA22FAEE35F}" destId="{211E4819-1B63-4603-B0DD-9384EB4F9982}" srcOrd="2" destOrd="0" presId="urn:microsoft.com/office/officeart/2005/8/layout/orgChart1"/>
    <dgm:cxn modelId="{D246C18D-42AF-4D22-B914-8B94EDE28043}" type="presParOf" srcId="{BBD0ED26-3EEB-4A8F-B25E-CDF6B1BA567E}" destId="{36B304A5-310C-4DDF-A46F-B1902B350F6D}" srcOrd="2" destOrd="0" presId="urn:microsoft.com/office/officeart/2005/8/layout/orgChart1"/>
    <dgm:cxn modelId="{7280122F-238C-4B9B-9AE7-457A497072A0}" type="presParOf" srcId="{F88DC356-E368-4694-A2DC-E174C18051FC}" destId="{C764C604-E0FD-463F-8E16-69F1DE94A967}" srcOrd="1" destOrd="0" presId="urn:microsoft.com/office/officeart/2005/8/layout/orgChart1"/>
    <dgm:cxn modelId="{9EACC487-5451-491D-9173-E0F4A286C38A}" type="presParOf" srcId="{C764C604-E0FD-463F-8E16-69F1DE94A967}" destId="{3E3DF5DC-1EB0-47A1-9CA6-D8FDE35EC5F6}" srcOrd="0" destOrd="0" presId="urn:microsoft.com/office/officeart/2005/8/layout/orgChart1"/>
    <dgm:cxn modelId="{EAF20D04-8754-4D24-A86E-D08CEA9E948B}" type="presParOf" srcId="{3E3DF5DC-1EB0-47A1-9CA6-D8FDE35EC5F6}" destId="{36B9882A-97A1-4D0A-A188-17E0365EFFE3}" srcOrd="0" destOrd="0" presId="urn:microsoft.com/office/officeart/2005/8/layout/orgChart1"/>
    <dgm:cxn modelId="{406DF366-A2D6-434E-B8F5-1020773D5BE9}" type="presParOf" srcId="{3E3DF5DC-1EB0-47A1-9CA6-D8FDE35EC5F6}" destId="{28132187-A8ED-45CD-B0F1-E97DFC43E258}" srcOrd="1" destOrd="0" presId="urn:microsoft.com/office/officeart/2005/8/layout/orgChart1"/>
    <dgm:cxn modelId="{9570DC9D-6768-4D42-8A63-833247975FC5}" type="presParOf" srcId="{C764C604-E0FD-463F-8E16-69F1DE94A967}" destId="{013740B4-69B2-4D2B-AAF3-151FCA5C4C4D}" srcOrd="1" destOrd="0" presId="urn:microsoft.com/office/officeart/2005/8/layout/orgChart1"/>
    <dgm:cxn modelId="{3CA3FF9C-D0C2-43FE-8709-1BA830552AB1}" type="presParOf" srcId="{C764C604-E0FD-463F-8E16-69F1DE94A967}" destId="{607008C2-7683-4180-B909-074F5BC93635}"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6F520D-CA46-4968-ABAD-AF6CA8919694}">
      <dsp:nvSpPr>
        <dsp:cNvPr id="0" name=""/>
        <dsp:cNvSpPr/>
      </dsp:nvSpPr>
      <dsp:spPr>
        <a:xfrm>
          <a:off x="6675273" y="2389366"/>
          <a:ext cx="202676" cy="774222"/>
        </a:xfrm>
        <a:custGeom>
          <a:avLst/>
          <a:gdLst/>
          <a:ahLst/>
          <a:cxnLst/>
          <a:rect l="0" t="0" r="0" b="0"/>
          <a:pathLst>
            <a:path>
              <a:moveTo>
                <a:pt x="0" y="0"/>
              </a:moveTo>
              <a:lnTo>
                <a:pt x="0" y="774222"/>
              </a:lnTo>
              <a:lnTo>
                <a:pt x="202676" y="7742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FB80F5-237D-4F04-BB20-0206E3CA0CAD}">
      <dsp:nvSpPr>
        <dsp:cNvPr id="0" name=""/>
        <dsp:cNvSpPr/>
      </dsp:nvSpPr>
      <dsp:spPr>
        <a:xfrm>
          <a:off x="3935431" y="1049610"/>
          <a:ext cx="3280311" cy="312289"/>
        </a:xfrm>
        <a:custGeom>
          <a:avLst/>
          <a:gdLst/>
          <a:ahLst/>
          <a:cxnLst/>
          <a:rect l="0" t="0" r="0" b="0"/>
          <a:pathLst>
            <a:path>
              <a:moveTo>
                <a:pt x="0" y="0"/>
              </a:moveTo>
              <a:lnTo>
                <a:pt x="0" y="170416"/>
              </a:lnTo>
              <a:lnTo>
                <a:pt x="3280311" y="170416"/>
              </a:lnTo>
              <a:lnTo>
                <a:pt x="3280311" y="3122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0CD02-E143-4559-B281-AFCC4E4A2718}">
      <dsp:nvSpPr>
        <dsp:cNvPr id="0" name=""/>
        <dsp:cNvSpPr/>
      </dsp:nvSpPr>
      <dsp:spPr>
        <a:xfrm>
          <a:off x="3935431" y="1049610"/>
          <a:ext cx="1645391" cy="312289"/>
        </a:xfrm>
        <a:custGeom>
          <a:avLst/>
          <a:gdLst/>
          <a:ahLst/>
          <a:cxnLst/>
          <a:rect l="0" t="0" r="0" b="0"/>
          <a:pathLst>
            <a:path>
              <a:moveTo>
                <a:pt x="0" y="0"/>
              </a:moveTo>
              <a:lnTo>
                <a:pt x="0" y="170416"/>
              </a:lnTo>
              <a:lnTo>
                <a:pt x="1645391" y="170416"/>
              </a:lnTo>
              <a:lnTo>
                <a:pt x="1645391" y="3122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4E2693-A1C0-4BEA-A4B5-DEE807D14B2E}">
      <dsp:nvSpPr>
        <dsp:cNvPr id="0" name=""/>
        <dsp:cNvSpPr/>
      </dsp:nvSpPr>
      <dsp:spPr>
        <a:xfrm>
          <a:off x="3889711" y="1049610"/>
          <a:ext cx="91440" cy="312289"/>
        </a:xfrm>
        <a:custGeom>
          <a:avLst/>
          <a:gdLst/>
          <a:ahLst/>
          <a:cxnLst/>
          <a:rect l="0" t="0" r="0" b="0"/>
          <a:pathLst>
            <a:path>
              <a:moveTo>
                <a:pt x="45720" y="0"/>
              </a:moveTo>
              <a:lnTo>
                <a:pt x="45720" y="170416"/>
              </a:lnTo>
              <a:lnTo>
                <a:pt x="56191" y="170416"/>
              </a:lnTo>
              <a:lnTo>
                <a:pt x="56191" y="3122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CEE5B3-B508-48F0-B1E5-93240C5DE294}">
      <dsp:nvSpPr>
        <dsp:cNvPr id="0" name=""/>
        <dsp:cNvSpPr/>
      </dsp:nvSpPr>
      <dsp:spPr>
        <a:xfrm>
          <a:off x="1770514" y="2037487"/>
          <a:ext cx="202676" cy="1580872"/>
        </a:xfrm>
        <a:custGeom>
          <a:avLst/>
          <a:gdLst/>
          <a:ahLst/>
          <a:cxnLst/>
          <a:rect l="0" t="0" r="0" b="0"/>
          <a:pathLst>
            <a:path>
              <a:moveTo>
                <a:pt x="0" y="0"/>
              </a:moveTo>
              <a:lnTo>
                <a:pt x="0" y="1580872"/>
              </a:lnTo>
              <a:lnTo>
                <a:pt x="202676" y="15808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E54A4-76E8-4A03-AC5F-3E7234B794DC}">
      <dsp:nvSpPr>
        <dsp:cNvPr id="0" name=""/>
        <dsp:cNvSpPr/>
      </dsp:nvSpPr>
      <dsp:spPr>
        <a:xfrm>
          <a:off x="1770514" y="2037487"/>
          <a:ext cx="202676" cy="621539"/>
        </a:xfrm>
        <a:custGeom>
          <a:avLst/>
          <a:gdLst/>
          <a:ahLst/>
          <a:cxnLst/>
          <a:rect l="0" t="0" r="0" b="0"/>
          <a:pathLst>
            <a:path>
              <a:moveTo>
                <a:pt x="0" y="0"/>
              </a:moveTo>
              <a:lnTo>
                <a:pt x="0" y="621539"/>
              </a:lnTo>
              <a:lnTo>
                <a:pt x="202676" y="62153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FA2628-E1F2-4856-9AE3-2C6B025E1746}">
      <dsp:nvSpPr>
        <dsp:cNvPr id="0" name=""/>
        <dsp:cNvSpPr/>
      </dsp:nvSpPr>
      <dsp:spPr>
        <a:xfrm>
          <a:off x="2310983" y="1049610"/>
          <a:ext cx="1624448" cy="312289"/>
        </a:xfrm>
        <a:custGeom>
          <a:avLst/>
          <a:gdLst/>
          <a:ahLst/>
          <a:cxnLst/>
          <a:rect l="0" t="0" r="0" b="0"/>
          <a:pathLst>
            <a:path>
              <a:moveTo>
                <a:pt x="1624448" y="0"/>
              </a:moveTo>
              <a:lnTo>
                <a:pt x="1624448" y="170416"/>
              </a:lnTo>
              <a:lnTo>
                <a:pt x="0" y="170416"/>
              </a:lnTo>
              <a:lnTo>
                <a:pt x="0" y="3122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9104CF-3F1B-49DD-90CB-010D92990B48}">
      <dsp:nvSpPr>
        <dsp:cNvPr id="0" name=""/>
        <dsp:cNvSpPr/>
      </dsp:nvSpPr>
      <dsp:spPr>
        <a:xfrm>
          <a:off x="135594" y="2323456"/>
          <a:ext cx="202676" cy="1580872"/>
        </a:xfrm>
        <a:custGeom>
          <a:avLst/>
          <a:gdLst/>
          <a:ahLst/>
          <a:cxnLst/>
          <a:rect l="0" t="0" r="0" b="0"/>
          <a:pathLst>
            <a:path>
              <a:moveTo>
                <a:pt x="0" y="0"/>
              </a:moveTo>
              <a:lnTo>
                <a:pt x="0" y="1580872"/>
              </a:lnTo>
              <a:lnTo>
                <a:pt x="202676" y="15808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6B3508-5197-4D89-B137-8927CB19D6FC}">
      <dsp:nvSpPr>
        <dsp:cNvPr id="0" name=""/>
        <dsp:cNvSpPr/>
      </dsp:nvSpPr>
      <dsp:spPr>
        <a:xfrm>
          <a:off x="135594" y="2323456"/>
          <a:ext cx="202676" cy="621539"/>
        </a:xfrm>
        <a:custGeom>
          <a:avLst/>
          <a:gdLst/>
          <a:ahLst/>
          <a:cxnLst/>
          <a:rect l="0" t="0" r="0" b="0"/>
          <a:pathLst>
            <a:path>
              <a:moveTo>
                <a:pt x="0" y="0"/>
              </a:moveTo>
              <a:lnTo>
                <a:pt x="0" y="621539"/>
              </a:lnTo>
              <a:lnTo>
                <a:pt x="202676" y="62153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4927A5-1B22-40F1-A5C3-5B34AA86C094}">
      <dsp:nvSpPr>
        <dsp:cNvPr id="0" name=""/>
        <dsp:cNvSpPr/>
      </dsp:nvSpPr>
      <dsp:spPr>
        <a:xfrm>
          <a:off x="676063" y="1049610"/>
          <a:ext cx="3259367" cy="312289"/>
        </a:xfrm>
        <a:custGeom>
          <a:avLst/>
          <a:gdLst/>
          <a:ahLst/>
          <a:cxnLst/>
          <a:rect l="0" t="0" r="0" b="0"/>
          <a:pathLst>
            <a:path>
              <a:moveTo>
                <a:pt x="3259367" y="0"/>
              </a:moveTo>
              <a:lnTo>
                <a:pt x="3259367" y="170416"/>
              </a:lnTo>
              <a:lnTo>
                <a:pt x="0" y="170416"/>
              </a:lnTo>
              <a:lnTo>
                <a:pt x="0" y="3122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0B038D-3AD2-4454-BFCD-A4BF1F5B945D}">
      <dsp:nvSpPr>
        <dsp:cNvPr id="0" name=""/>
        <dsp:cNvSpPr/>
      </dsp:nvSpPr>
      <dsp:spPr>
        <a:xfrm>
          <a:off x="3141117" y="255296"/>
          <a:ext cx="1588628" cy="7943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dirty="0" smtClean="0">
              <a:latin typeface="Arial" pitchFamily="34" charset="0"/>
              <a:cs typeface="Arial" pitchFamily="34" charset="0"/>
            </a:rPr>
            <a:t>Shawna Simcik</a:t>
          </a:r>
        </a:p>
        <a:p>
          <a:pPr lvl="0" algn="ctr" defTabSz="444500">
            <a:lnSpc>
              <a:spcPct val="100000"/>
            </a:lnSpc>
            <a:spcBef>
              <a:spcPct val="0"/>
            </a:spcBef>
            <a:spcAft>
              <a:spcPts val="0"/>
            </a:spcAft>
          </a:pPr>
          <a:r>
            <a:rPr lang="en-US" sz="1000" kern="1200" dirty="0" smtClean="0">
              <a:latin typeface="Arial" pitchFamily="34" charset="0"/>
              <a:cs typeface="Arial" pitchFamily="34" charset="0"/>
            </a:rPr>
            <a:t>Chair</a:t>
          </a:r>
          <a:endParaRPr lang="en-US" sz="1000" kern="1200" dirty="0">
            <a:latin typeface="Arial" pitchFamily="34" charset="0"/>
            <a:cs typeface="Arial" pitchFamily="34" charset="0"/>
          </a:endParaRPr>
        </a:p>
      </dsp:txBody>
      <dsp:txXfrm>
        <a:off x="3141117" y="255296"/>
        <a:ext cx="1588628" cy="794314"/>
      </dsp:txXfrm>
    </dsp:sp>
    <dsp:sp modelId="{9B985B75-D4E9-4ABF-9791-FE46AAE04C66}">
      <dsp:nvSpPr>
        <dsp:cNvPr id="0" name=""/>
        <dsp:cNvSpPr/>
      </dsp:nvSpPr>
      <dsp:spPr>
        <a:xfrm>
          <a:off x="477" y="1361900"/>
          <a:ext cx="1351173" cy="9615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endParaRPr lang="en-US" sz="1000" b="0" kern="1200" dirty="0" smtClean="0">
            <a:latin typeface="Arial" pitchFamily="34" charset="0"/>
            <a:cs typeface="Arial" pitchFamily="34" charset="0"/>
          </a:endParaRPr>
        </a:p>
        <a:p>
          <a:pPr lvl="0" algn="ctr" defTabSz="444500">
            <a:lnSpc>
              <a:spcPct val="100000"/>
            </a:lnSpc>
            <a:spcBef>
              <a:spcPct val="0"/>
            </a:spcBef>
            <a:spcAft>
              <a:spcPts val="0"/>
            </a:spcAft>
          </a:pPr>
          <a:r>
            <a:rPr lang="en-US" sz="1000" b="0" kern="1200" dirty="0" smtClean="0">
              <a:latin typeface="Arial" pitchFamily="34" charset="0"/>
              <a:cs typeface="Arial" pitchFamily="34" charset="0"/>
            </a:rPr>
            <a:t>LinkedIn Chair</a:t>
          </a:r>
        </a:p>
        <a:p>
          <a:pPr lvl="0" algn="ctr" defTabSz="444500">
            <a:lnSpc>
              <a:spcPct val="100000"/>
            </a:lnSpc>
            <a:spcBef>
              <a:spcPct val="0"/>
            </a:spcBef>
            <a:spcAft>
              <a:spcPts val="0"/>
            </a:spcAft>
          </a:pPr>
          <a:r>
            <a:rPr lang="en-US" sz="1000" b="0" kern="1200" dirty="0" smtClean="0">
              <a:latin typeface="Arial" pitchFamily="34" charset="0"/>
              <a:cs typeface="Arial" pitchFamily="34" charset="0"/>
            </a:rPr>
            <a:t>Chris Barden</a:t>
          </a:r>
        </a:p>
        <a:p>
          <a:pPr lvl="0" algn="ctr" defTabSz="444500">
            <a:lnSpc>
              <a:spcPct val="100000"/>
            </a:lnSpc>
            <a:spcBef>
              <a:spcPct val="0"/>
            </a:spcBef>
            <a:spcAft>
              <a:spcPts val="0"/>
            </a:spcAft>
          </a:pPr>
          <a:endParaRPr lang="en-US" sz="1000" b="0" kern="1200" dirty="0" smtClean="0">
            <a:latin typeface="Arial" pitchFamily="34" charset="0"/>
            <a:cs typeface="Arial" pitchFamily="34" charset="0"/>
          </a:endParaRPr>
        </a:p>
      </dsp:txBody>
      <dsp:txXfrm>
        <a:off x="477" y="1361900"/>
        <a:ext cx="1351173" cy="961555"/>
      </dsp:txXfrm>
    </dsp:sp>
    <dsp:sp modelId="{3A382CFE-ADD8-4459-8A7F-1203E59973BF}">
      <dsp:nvSpPr>
        <dsp:cNvPr id="0" name=""/>
        <dsp:cNvSpPr/>
      </dsp:nvSpPr>
      <dsp:spPr>
        <a:xfrm>
          <a:off x="338270" y="2607203"/>
          <a:ext cx="1351173" cy="675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0" kern="1200" dirty="0" smtClean="0">
              <a:latin typeface="Arial" pitchFamily="34" charset="0"/>
              <a:cs typeface="Arial" pitchFamily="34" charset="0"/>
            </a:rPr>
            <a:t>LinkedIn Group</a:t>
          </a:r>
        </a:p>
        <a:p>
          <a:pPr lvl="0" algn="ctr" defTabSz="444500">
            <a:lnSpc>
              <a:spcPct val="100000"/>
            </a:lnSpc>
            <a:spcBef>
              <a:spcPct val="0"/>
            </a:spcBef>
            <a:spcAft>
              <a:spcPts val="0"/>
            </a:spcAft>
          </a:pPr>
          <a:r>
            <a:rPr lang="en-US" sz="1000" b="0" kern="1200" dirty="0" smtClean="0">
              <a:latin typeface="Arial" pitchFamily="34" charset="0"/>
              <a:cs typeface="Arial" pitchFamily="34" charset="0"/>
            </a:rPr>
            <a:t> Tom Wharton</a:t>
          </a:r>
        </a:p>
      </dsp:txBody>
      <dsp:txXfrm>
        <a:off x="338270" y="2607203"/>
        <a:ext cx="1351173" cy="675586"/>
      </dsp:txXfrm>
    </dsp:sp>
    <dsp:sp modelId="{FC05612B-D2D7-4826-B5D4-F1CCCC0F1C7B}">
      <dsp:nvSpPr>
        <dsp:cNvPr id="0" name=""/>
        <dsp:cNvSpPr/>
      </dsp:nvSpPr>
      <dsp:spPr>
        <a:xfrm>
          <a:off x="338270" y="3566536"/>
          <a:ext cx="1351173" cy="675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NEW</a:t>
          </a:r>
          <a:endParaRPr lang="en-US" sz="1000" kern="1200" dirty="0"/>
        </a:p>
      </dsp:txBody>
      <dsp:txXfrm>
        <a:off x="338270" y="3566536"/>
        <a:ext cx="1351173" cy="675586"/>
      </dsp:txXfrm>
    </dsp:sp>
    <dsp:sp modelId="{CCFF4E4E-5899-442C-9C7A-19877A7895B3}">
      <dsp:nvSpPr>
        <dsp:cNvPr id="0" name=""/>
        <dsp:cNvSpPr/>
      </dsp:nvSpPr>
      <dsp:spPr>
        <a:xfrm>
          <a:off x="1635396" y="1361900"/>
          <a:ext cx="1351173" cy="675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dirty="0" smtClean="0">
              <a:latin typeface="Arial" pitchFamily="34" charset="0"/>
              <a:cs typeface="Arial" pitchFamily="34" charset="0"/>
            </a:rPr>
            <a:t>Twitter Chair</a:t>
          </a:r>
          <a:br>
            <a:rPr lang="en-US" sz="1000" kern="1200" dirty="0" smtClean="0">
              <a:latin typeface="Arial" pitchFamily="34" charset="0"/>
              <a:cs typeface="Arial" pitchFamily="34" charset="0"/>
            </a:rPr>
          </a:br>
          <a:r>
            <a:rPr lang="en-US" sz="1000" kern="1200" dirty="0" smtClean="0">
              <a:latin typeface="Arial" pitchFamily="34" charset="0"/>
              <a:cs typeface="Arial" pitchFamily="34" charset="0"/>
            </a:rPr>
            <a:t>Susan Ruhl</a:t>
          </a:r>
          <a:endParaRPr lang="en-US" sz="1000" kern="1200" dirty="0">
            <a:latin typeface="Arial" pitchFamily="34" charset="0"/>
            <a:cs typeface="Arial" pitchFamily="34" charset="0"/>
          </a:endParaRPr>
        </a:p>
      </dsp:txBody>
      <dsp:txXfrm>
        <a:off x="1635396" y="1361900"/>
        <a:ext cx="1351173" cy="675586"/>
      </dsp:txXfrm>
    </dsp:sp>
    <dsp:sp modelId="{2D75DC92-E600-4FE7-B951-746324EA3B79}">
      <dsp:nvSpPr>
        <dsp:cNvPr id="0" name=""/>
        <dsp:cNvSpPr/>
      </dsp:nvSpPr>
      <dsp:spPr>
        <a:xfrm>
          <a:off x="1973190" y="2321233"/>
          <a:ext cx="1351173" cy="675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Tweeter</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Susan Ruhl</a:t>
          </a:r>
          <a:br>
            <a:rPr lang="en-US" sz="1000" kern="1200" dirty="0" smtClean="0">
              <a:latin typeface="Arial" pitchFamily="34" charset="0"/>
              <a:cs typeface="Arial" pitchFamily="34" charset="0"/>
            </a:rPr>
          </a:br>
          <a:endParaRPr lang="en-US" sz="1000" kern="1200" dirty="0">
            <a:latin typeface="Arial" pitchFamily="34" charset="0"/>
            <a:cs typeface="Arial" pitchFamily="34" charset="0"/>
          </a:endParaRPr>
        </a:p>
      </dsp:txBody>
      <dsp:txXfrm>
        <a:off x="1973190" y="2321233"/>
        <a:ext cx="1351173" cy="675586"/>
      </dsp:txXfrm>
    </dsp:sp>
    <dsp:sp modelId="{3B826AC1-19E0-44D1-B4B8-07BC38510964}">
      <dsp:nvSpPr>
        <dsp:cNvPr id="0" name=""/>
        <dsp:cNvSpPr/>
      </dsp:nvSpPr>
      <dsp:spPr>
        <a:xfrm>
          <a:off x="1973190" y="3280567"/>
          <a:ext cx="1351173" cy="675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Tweeter</a:t>
          </a:r>
          <a:br>
            <a:rPr lang="en-US" sz="1000" kern="1200" dirty="0" smtClean="0">
              <a:latin typeface="Arial" pitchFamily="34" charset="0"/>
              <a:cs typeface="Arial" pitchFamily="34" charset="0"/>
            </a:rPr>
          </a:br>
          <a:r>
            <a:rPr lang="en-US" sz="1000" kern="1200" dirty="0" smtClean="0">
              <a:latin typeface="Arial" pitchFamily="34" charset="0"/>
              <a:cs typeface="Arial" pitchFamily="34" charset="0"/>
            </a:rPr>
            <a:t>Stephanie </a:t>
          </a:r>
          <a:r>
            <a:rPr lang="en-US" sz="1000" kern="1200" dirty="0" err="1" smtClean="0">
              <a:latin typeface="Arial" pitchFamily="34" charset="0"/>
              <a:cs typeface="Arial" pitchFamily="34" charset="0"/>
            </a:rPr>
            <a:t>Heiken</a:t>
          </a:r>
          <a:endParaRPr lang="en-US" sz="1000" kern="1200" dirty="0">
            <a:latin typeface="Arial" pitchFamily="34" charset="0"/>
            <a:cs typeface="Arial" pitchFamily="34" charset="0"/>
          </a:endParaRPr>
        </a:p>
      </dsp:txBody>
      <dsp:txXfrm>
        <a:off x="1973190" y="3280567"/>
        <a:ext cx="1351173" cy="675586"/>
      </dsp:txXfrm>
    </dsp:sp>
    <dsp:sp modelId="{86C7DF97-F867-46B1-A1BF-E0B350E8B9BA}">
      <dsp:nvSpPr>
        <dsp:cNvPr id="0" name=""/>
        <dsp:cNvSpPr/>
      </dsp:nvSpPr>
      <dsp:spPr>
        <a:xfrm>
          <a:off x="3270316" y="1361900"/>
          <a:ext cx="1351173" cy="675586"/>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Facebook Chair</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Jessica Rayburn</a:t>
          </a:r>
        </a:p>
        <a:p>
          <a:pPr lvl="0" algn="ctr" defTabSz="444500">
            <a:lnSpc>
              <a:spcPct val="90000"/>
            </a:lnSpc>
            <a:spcBef>
              <a:spcPct val="0"/>
            </a:spcBef>
            <a:spcAft>
              <a:spcPct val="35000"/>
            </a:spcAft>
          </a:pPr>
          <a:endParaRPr lang="en-US" sz="1000" kern="1200" dirty="0" smtClean="0">
            <a:latin typeface="Arial" pitchFamily="34" charset="0"/>
            <a:cs typeface="Arial" pitchFamily="34" charset="0"/>
          </a:endParaRPr>
        </a:p>
      </dsp:txBody>
      <dsp:txXfrm>
        <a:off x="3270316" y="1361900"/>
        <a:ext cx="1351173" cy="675586"/>
      </dsp:txXfrm>
    </dsp:sp>
    <dsp:sp modelId="{53B6EAFF-42C7-4B9D-B31A-FD9FB7F6AE17}">
      <dsp:nvSpPr>
        <dsp:cNvPr id="0" name=""/>
        <dsp:cNvSpPr/>
      </dsp:nvSpPr>
      <dsp:spPr>
        <a:xfrm>
          <a:off x="4905236" y="1361900"/>
          <a:ext cx="1351173" cy="11646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Social Media Researcher</a:t>
          </a:r>
          <a:br>
            <a:rPr lang="en-US" sz="1000" kern="1200" dirty="0" smtClean="0">
              <a:latin typeface="Arial" pitchFamily="34" charset="0"/>
              <a:cs typeface="Arial" pitchFamily="34" charset="0"/>
            </a:rPr>
          </a:br>
          <a:r>
            <a:rPr lang="en-US" sz="1000" kern="1200" dirty="0" smtClean="0">
              <a:latin typeface="Arial" pitchFamily="34" charset="0"/>
              <a:cs typeface="Arial" pitchFamily="34" charset="0"/>
            </a:rPr>
            <a:t>Jill Van Nostran</a:t>
          </a:r>
        </a:p>
      </dsp:txBody>
      <dsp:txXfrm>
        <a:off x="4905236" y="1361900"/>
        <a:ext cx="1351173" cy="1164603"/>
      </dsp:txXfrm>
    </dsp:sp>
    <dsp:sp modelId="{550AC2AD-FE07-4EF9-9285-0615934B6A5C}">
      <dsp:nvSpPr>
        <dsp:cNvPr id="0" name=""/>
        <dsp:cNvSpPr/>
      </dsp:nvSpPr>
      <dsp:spPr>
        <a:xfrm>
          <a:off x="6540156" y="1361900"/>
          <a:ext cx="1351173" cy="1027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dirty="0" smtClean="0">
              <a:latin typeface="Arial" pitchFamily="34" charset="0"/>
              <a:cs typeface="Arial" pitchFamily="34" charset="0"/>
            </a:rPr>
            <a:t>Blog Chair</a:t>
          </a:r>
          <a:br>
            <a:rPr lang="en-US" sz="1000" kern="1200" dirty="0" smtClean="0">
              <a:latin typeface="Arial" pitchFamily="34" charset="0"/>
              <a:cs typeface="Arial" pitchFamily="34" charset="0"/>
            </a:rPr>
          </a:br>
          <a:r>
            <a:rPr lang="en-US" sz="1000" kern="1200" dirty="0" smtClean="0">
              <a:latin typeface="Arial" pitchFamily="34" charset="0"/>
              <a:cs typeface="Arial" pitchFamily="34" charset="0"/>
            </a:rPr>
            <a:t>Jill Van Nostran</a:t>
          </a:r>
          <a:endParaRPr lang="en-US" sz="1000" kern="1200" dirty="0">
            <a:latin typeface="Arial" pitchFamily="34" charset="0"/>
            <a:cs typeface="Arial" pitchFamily="34" charset="0"/>
          </a:endParaRPr>
        </a:p>
      </dsp:txBody>
      <dsp:txXfrm>
        <a:off x="6540156" y="1361900"/>
        <a:ext cx="1351173" cy="1027465"/>
      </dsp:txXfrm>
    </dsp:sp>
    <dsp:sp modelId="{E468A4DD-ED71-40AE-A517-B03603C4B5F8}">
      <dsp:nvSpPr>
        <dsp:cNvPr id="0" name=""/>
        <dsp:cNvSpPr/>
      </dsp:nvSpPr>
      <dsp:spPr>
        <a:xfrm>
          <a:off x="6877949" y="2673113"/>
          <a:ext cx="1351173" cy="9809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dirty="0" smtClean="0">
              <a:latin typeface="Arial" pitchFamily="34" charset="0"/>
              <a:cs typeface="Arial" pitchFamily="34" charset="0"/>
            </a:rPr>
            <a:t>Blogger (Partners)</a:t>
          </a:r>
          <a:endParaRPr lang="en-US" sz="1000" kern="1200" dirty="0">
            <a:latin typeface="Arial" pitchFamily="34" charset="0"/>
            <a:cs typeface="Arial" pitchFamily="34" charset="0"/>
          </a:endParaRPr>
        </a:p>
      </dsp:txBody>
      <dsp:txXfrm>
        <a:off x="6877949" y="2673113"/>
        <a:ext cx="1351173" cy="980951"/>
      </dsp:txXfrm>
    </dsp:sp>
    <dsp:sp modelId="{36B9882A-97A1-4D0A-A188-17E0365EFFE3}">
      <dsp:nvSpPr>
        <dsp:cNvPr id="0" name=""/>
        <dsp:cNvSpPr/>
      </dsp:nvSpPr>
      <dsp:spPr>
        <a:xfrm>
          <a:off x="1295401" y="238015"/>
          <a:ext cx="1588628" cy="7943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Tom Wharton</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(Marketing Division)</a:t>
          </a:r>
          <a:endParaRPr lang="en-US" sz="1000" kern="1200" dirty="0">
            <a:latin typeface="Arial" pitchFamily="34" charset="0"/>
            <a:cs typeface="Arial" pitchFamily="34" charset="0"/>
          </a:endParaRPr>
        </a:p>
      </dsp:txBody>
      <dsp:txXfrm>
        <a:off x="1295401" y="238015"/>
        <a:ext cx="1588628" cy="7943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7EF2D9D0-4E19-4D0F-8089-EBD5F4CDC888}" type="datetimeFigureOut">
              <a:rPr lang="en-US"/>
              <a:pPr>
                <a:defRPr/>
              </a:pPr>
              <a:t>10/8/2012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FA670F64-1046-476D-B475-AA6AFDC1B40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2DD9EC34-4910-4C2B-A057-2389D295DFB9}" type="datetimeFigureOut">
              <a:rPr lang="en-US"/>
              <a:pPr>
                <a:defRPr/>
              </a:pPr>
              <a:t>10/8/2012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F56F8422-9987-4031-A6E7-3719D44304D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2400" smtClean="0">
                <a:ea typeface="ＭＳ Ｐゴシック" pitchFamily="34" charset="-128"/>
              </a:rPr>
              <a:t>The Marketing division includes </a:t>
            </a:r>
          </a:p>
          <a:p>
            <a:pPr eaLnBrk="1" hangingPunct="1">
              <a:spcBef>
                <a:spcPct val="0"/>
              </a:spcBef>
            </a:pPr>
            <a:r>
              <a:rPr lang="en-US" sz="2400" smtClean="0">
                <a:ea typeface="ＭＳ Ｐゴシック" pitchFamily="34" charset="-128"/>
              </a:rPr>
              <a:t>Branding, </a:t>
            </a:r>
          </a:p>
          <a:p>
            <a:pPr eaLnBrk="1" hangingPunct="1">
              <a:spcBef>
                <a:spcPct val="0"/>
              </a:spcBef>
            </a:pPr>
            <a:r>
              <a:rPr lang="en-US" sz="2400" smtClean="0">
                <a:ea typeface="ＭＳ Ｐゴシック" pitchFamily="34" charset="-128"/>
              </a:rPr>
              <a:t>Public Relations, </a:t>
            </a:r>
          </a:p>
          <a:p>
            <a:pPr eaLnBrk="1" hangingPunct="1">
              <a:spcBef>
                <a:spcPct val="0"/>
              </a:spcBef>
            </a:pPr>
            <a:r>
              <a:rPr lang="en-US" sz="2400" smtClean="0">
                <a:ea typeface="ＭＳ Ｐゴシック" pitchFamily="34" charset="-128"/>
              </a:rPr>
              <a:t>Social Media, </a:t>
            </a:r>
          </a:p>
          <a:p>
            <a:pPr eaLnBrk="1" hangingPunct="1">
              <a:spcBef>
                <a:spcPct val="0"/>
              </a:spcBef>
            </a:pPr>
            <a:r>
              <a:rPr lang="en-US" sz="2400" smtClean="0">
                <a:ea typeface="ＭＳ Ｐゴシック" pitchFamily="34" charset="-128"/>
              </a:rPr>
              <a:t>Website &amp; Blogging and Newsletter/</a:t>
            </a:r>
          </a:p>
        </p:txBody>
      </p:sp>
      <p:sp>
        <p:nvSpPr>
          <p:cNvPr id="32772" name="Slide Number Placeholder 3"/>
          <p:cNvSpPr>
            <a:spLocks noGrp="1"/>
          </p:cNvSpPr>
          <p:nvPr>
            <p:ph type="sldNum" sz="quarter" idx="5"/>
          </p:nvPr>
        </p:nvSpPr>
        <p:spPr bwMode="auto">
          <a:noFill/>
          <a:ln>
            <a:miter lim="800000"/>
            <a:headEnd/>
            <a:tailEnd/>
          </a:ln>
        </p:spPr>
        <p:txBody>
          <a:bodyPr/>
          <a:lstStyle/>
          <a:p>
            <a:fld id="{C81923C1-481C-4004-BA64-5D0E2C08E15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41988" name="Slide Number Placeholder 3"/>
          <p:cNvSpPr>
            <a:spLocks noGrp="1"/>
          </p:cNvSpPr>
          <p:nvPr>
            <p:ph type="sldNum" sz="quarter" idx="5"/>
          </p:nvPr>
        </p:nvSpPr>
        <p:spPr bwMode="auto">
          <a:noFill/>
          <a:ln>
            <a:miter lim="800000"/>
            <a:headEnd/>
            <a:tailEnd/>
          </a:ln>
        </p:spPr>
        <p:txBody>
          <a:bodyPr/>
          <a:lstStyle/>
          <a:p>
            <a:fld id="{37758537-AECB-4AFE-8C79-A48610B7FC1D}"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ea typeface="ＭＳ Ｐゴシック" pitchFamily="34" charset="-128"/>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503C3E61-AE93-4EE6-B34E-F1468633428B}" type="slidenum">
              <a:rPr lang="en-US" smtClean="0"/>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400" dirty="0" smtClean="0">
                <a:ea typeface="ＭＳ Ｐゴシック" pitchFamily="34" charset="-128"/>
              </a:rPr>
              <a:t>Within marketing, PR, Social Media &amp; the Website all work together to help drive our brand</a:t>
            </a:r>
            <a:r>
              <a:rPr lang="ja-JP" altLang="en-US" sz="1400" smtClean="0">
                <a:ea typeface="ＭＳ Ｐゴシック" pitchFamily="34" charset="-128"/>
              </a:rPr>
              <a:t>’</a:t>
            </a:r>
            <a:r>
              <a:rPr lang="en-US" altLang="ja-JP" sz="1400" dirty="0" smtClean="0">
                <a:ea typeface="ＭＳ Ｐゴシック" pitchFamily="34" charset="-128"/>
              </a:rPr>
              <a:t>s influence. </a:t>
            </a:r>
          </a:p>
          <a:p>
            <a:endParaRPr lang="en-US" sz="1400" dirty="0" smtClean="0">
              <a:ea typeface="ＭＳ Ｐゴシック" pitchFamily="34" charset="-128"/>
            </a:endParaRPr>
          </a:p>
          <a:p>
            <a:r>
              <a:rPr lang="en-US" sz="1400" dirty="0" smtClean="0">
                <a:ea typeface="ＭＳ Ｐゴシック" pitchFamily="34" charset="-128"/>
              </a:rPr>
              <a:t>Each has a specific purpose:</a:t>
            </a:r>
          </a:p>
          <a:p>
            <a:r>
              <a:rPr lang="en-US" sz="1400" dirty="0" smtClean="0">
                <a:ea typeface="ＭＳ Ｐゴシック" pitchFamily="34" charset="-128"/>
              </a:rPr>
              <a:t>PR – through releases, other content and media articles – serve to influence our key audiences.</a:t>
            </a:r>
          </a:p>
          <a:p>
            <a:r>
              <a:rPr lang="en-US" sz="1400" dirty="0" smtClean="0">
                <a:ea typeface="ＭＳ Ｐゴシック" pitchFamily="34" charset="-128"/>
              </a:rPr>
              <a:t>Social Media – engages our key audiences and provides a platform for sharing content and direct conversation.</a:t>
            </a:r>
          </a:p>
          <a:p>
            <a:r>
              <a:rPr lang="en-US" sz="1400" dirty="0" smtClean="0">
                <a:ea typeface="ＭＳ Ｐゴシック" pitchFamily="34" charset="-128"/>
              </a:rPr>
              <a:t>Website – showcases our content, pulls in key audiences, gives them another platform to interact with us and drives them to firms.</a:t>
            </a:r>
          </a:p>
          <a:p>
            <a:r>
              <a:rPr lang="en-US" sz="1400" dirty="0" smtClean="0">
                <a:ea typeface="ＭＳ Ｐゴシック" pitchFamily="34" charset="-128"/>
              </a:rPr>
              <a:t>All serve to support the brand.</a:t>
            </a:r>
          </a:p>
          <a:p>
            <a:pPr>
              <a:spcBef>
                <a:spcPts val="300"/>
              </a:spcBef>
            </a:pPr>
            <a:r>
              <a:rPr lang="en-US" sz="1400" dirty="0" smtClean="0">
                <a:ea typeface="ＭＳ Ｐゴシック" pitchFamily="34" charset="-128"/>
              </a:rPr>
              <a:t>For example, a press release is distributed via PR, SM channels and the website. Blog posts are shared via all SM channels after being posted on the site. Our audiences are encouraged to comment on blog posts as a way to interact with us. The website is a platform for PR content. </a:t>
            </a:r>
          </a:p>
          <a:p>
            <a:r>
              <a:rPr lang="en-US" sz="1400" dirty="0" smtClean="0">
                <a:ea typeface="ＭＳ Ｐゴシック" pitchFamily="34" charset="-128"/>
              </a:rPr>
              <a:t>Bottom line, as much as it makes sense, content is synced all the way across these channels for one purpose: to influence and engage our key audiences. </a:t>
            </a:r>
          </a:p>
          <a:p>
            <a:r>
              <a:rPr lang="en-US" sz="1400" dirty="0" smtClean="0">
                <a:ea typeface="ＭＳ Ｐゴシック" pitchFamily="34" charset="-128"/>
              </a:rPr>
              <a:t>And as they interact directly with us, they, in turn, help us shape and fine-tune the brand. </a:t>
            </a:r>
          </a:p>
        </p:txBody>
      </p:sp>
      <p:sp>
        <p:nvSpPr>
          <p:cNvPr id="32772" name="Slide Number Placeholder 3"/>
          <p:cNvSpPr>
            <a:spLocks noGrp="1"/>
          </p:cNvSpPr>
          <p:nvPr>
            <p:ph type="sldNum" sz="quarter" idx="5"/>
          </p:nvPr>
        </p:nvSpPr>
        <p:spPr bwMode="auto">
          <a:noFill/>
          <a:ln>
            <a:miter lim="800000"/>
            <a:headEnd/>
            <a:tailEnd/>
          </a:ln>
        </p:spPr>
        <p:txBody>
          <a:bodyPr/>
          <a:lstStyle/>
          <a:p>
            <a:fld id="{0EA02B7E-2EAB-4299-BED6-D5D8C3A7F9DE}" type="slidenum">
              <a:rPr lang="en-US" smtClean="0"/>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ea typeface="ＭＳ Ｐゴシック" pitchFamily="34" charset="-128"/>
              </a:rPr>
              <a:t>On the whole, we want clients and potential clients to INTERACT with us. The analytics here are specific things we can measure through Big Tree Media</a:t>
            </a:r>
            <a:r>
              <a:rPr lang="ja-JP" altLang="en-US" smtClean="0">
                <a:ea typeface="ＭＳ Ｐゴシック" pitchFamily="34" charset="-128"/>
              </a:rPr>
              <a:t>’</a:t>
            </a:r>
            <a:r>
              <a:rPr lang="en-US" altLang="ja-JP" smtClean="0">
                <a:ea typeface="ＭＳ Ｐゴシック" pitchFamily="34" charset="-128"/>
              </a:rPr>
              <a:t>s analytics that help us see how much we are engaging our targets. We can</a:t>
            </a:r>
            <a:r>
              <a:rPr lang="ja-JP" altLang="en-US" smtClean="0">
                <a:ea typeface="ＭＳ Ｐゴシック" pitchFamily="34" charset="-128"/>
              </a:rPr>
              <a:t>’</a:t>
            </a:r>
            <a:r>
              <a:rPr lang="en-US" altLang="ja-JP" smtClean="0">
                <a:ea typeface="ＭＳ Ｐゴシック" pitchFamily="34" charset="-128"/>
              </a:rPr>
              <a:t>t measure if someone just picks up the phone and calls you or emails you directly. We need your help with that as much as possible.</a:t>
            </a:r>
            <a:endParaRPr lang="en-US" smtClean="0">
              <a:ea typeface="ＭＳ Ｐゴシック" pitchFamily="34" charset="-128"/>
            </a:endParaRPr>
          </a:p>
        </p:txBody>
      </p:sp>
      <p:sp>
        <p:nvSpPr>
          <p:cNvPr id="40964" name="Slide Number Placeholder 3"/>
          <p:cNvSpPr>
            <a:spLocks noGrp="1"/>
          </p:cNvSpPr>
          <p:nvPr>
            <p:ph type="sldNum" sz="quarter" idx="5"/>
          </p:nvPr>
        </p:nvSpPr>
        <p:spPr bwMode="auto">
          <a:noFill/>
          <a:ln>
            <a:miter lim="800000"/>
            <a:headEnd/>
            <a:tailEnd/>
          </a:ln>
        </p:spPr>
        <p:txBody>
          <a:bodyPr/>
          <a:lstStyle/>
          <a:p>
            <a:fld id="{F7F66C27-BA77-4F3E-9DF1-5EE3F5A51FBE}"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400" smtClean="0">
                <a:ea typeface="ＭＳ Ｐゴシック" pitchFamily="34" charset="-128"/>
              </a:rPr>
              <a:t>Our analytics reports show that after the home page, most visitors are trying to get directly to a partner. Therefore, we are investing in a drop-down partner list right from the home page to get visitors to the right partner as quickly as possible. We are hoping this results in more calls/emails to each of us. </a:t>
            </a:r>
          </a:p>
          <a:p>
            <a:pPr eaLnBrk="1" hangingPunct="1"/>
            <a:endParaRPr lang="en-US" sz="1400" smtClean="0">
              <a:ea typeface="ＭＳ Ｐゴシック" pitchFamily="34" charset="-128"/>
            </a:endParaRPr>
          </a:p>
          <a:p>
            <a:pPr eaLnBrk="1" hangingPunct="1"/>
            <a:r>
              <a:rPr lang="en-US" sz="1400" smtClean="0">
                <a:ea typeface="ＭＳ Ｐゴシック" pitchFamily="34" charset="-128"/>
              </a:rPr>
              <a:t>Keywords are important because these are very specific words or phrases that our targets are searching for online. Things like </a:t>
            </a:r>
            <a:r>
              <a:rPr lang="ja-JP" altLang="en-US" sz="1400" smtClean="0">
                <a:ea typeface="ＭＳ Ｐゴシック" pitchFamily="34" charset="-128"/>
              </a:rPr>
              <a:t>“</a:t>
            </a:r>
            <a:r>
              <a:rPr lang="en-US" altLang="ja-JP" sz="1400" smtClean="0">
                <a:ea typeface="ＭＳ Ｐゴシック" pitchFamily="34" charset="-128"/>
              </a:rPr>
              <a:t>executive career coach</a:t>
            </a:r>
            <a:r>
              <a:rPr lang="ja-JP" altLang="en-US" sz="1400" smtClean="0">
                <a:ea typeface="ＭＳ Ｐゴシック" pitchFamily="34" charset="-128"/>
              </a:rPr>
              <a:t>”</a:t>
            </a:r>
            <a:r>
              <a:rPr lang="en-US" altLang="ja-JP" sz="1400" smtClean="0">
                <a:ea typeface="ＭＳ Ｐゴシック" pitchFamily="34" charset="-128"/>
              </a:rPr>
              <a:t> or </a:t>
            </a:r>
            <a:r>
              <a:rPr lang="ja-JP" altLang="en-US" sz="1400" smtClean="0">
                <a:ea typeface="ＭＳ Ｐゴシック" pitchFamily="34" charset="-128"/>
              </a:rPr>
              <a:t>“</a:t>
            </a:r>
            <a:r>
              <a:rPr lang="en-US" altLang="ja-JP" sz="1400" smtClean="0">
                <a:ea typeface="ＭＳ Ｐゴシック" pitchFamily="34" charset="-128"/>
              </a:rPr>
              <a:t>leadership consulting services.</a:t>
            </a:r>
            <a:r>
              <a:rPr lang="ja-JP" altLang="en-US" sz="1400" smtClean="0">
                <a:ea typeface="ＭＳ Ｐゴシック" pitchFamily="34" charset="-128"/>
              </a:rPr>
              <a:t>”</a:t>
            </a:r>
            <a:r>
              <a:rPr lang="en-US" altLang="ja-JP" sz="1400" smtClean="0">
                <a:ea typeface="ＭＳ Ｐゴシック" pitchFamily="34" charset="-128"/>
              </a:rPr>
              <a:t> We</a:t>
            </a:r>
            <a:r>
              <a:rPr lang="ja-JP" altLang="en-US" sz="1400" smtClean="0">
                <a:ea typeface="ＭＳ Ｐゴシック" pitchFamily="34" charset="-128"/>
              </a:rPr>
              <a:t>’</a:t>
            </a:r>
            <a:r>
              <a:rPr lang="en-US" altLang="ja-JP" sz="1400" smtClean="0">
                <a:ea typeface="ＭＳ Ｐゴシック" pitchFamily="34" charset="-128"/>
              </a:rPr>
              <a:t>re identifying new words to incorporate into the site through existing pages as well as specific pages around those words. Then the marketing teams will use these keywords and link to them as often as possible. And you also do when you write newsletter articles or blog posts or other content you write or send via SM.</a:t>
            </a:r>
          </a:p>
          <a:p>
            <a:pPr eaLnBrk="1" hangingPunct="1"/>
            <a:endParaRPr lang="en-US" sz="1400" smtClean="0">
              <a:ea typeface="ＭＳ Ｐゴシック" pitchFamily="34" charset="-128"/>
            </a:endParaRPr>
          </a:p>
          <a:p>
            <a:pPr eaLnBrk="1" hangingPunct="1"/>
            <a:r>
              <a:rPr lang="en-US" sz="1400" smtClean="0">
                <a:ea typeface="ＭＳ Ｐゴシック" pitchFamily="34" charset="-128"/>
              </a:rPr>
              <a:t>Getting outside sites to link back to our site is also critical for SEO. We</a:t>
            </a:r>
            <a:r>
              <a:rPr lang="ja-JP" altLang="en-US" sz="1400" smtClean="0">
                <a:ea typeface="ＭＳ Ｐゴシック" pitchFamily="34" charset="-128"/>
              </a:rPr>
              <a:t>’</a:t>
            </a:r>
            <a:r>
              <a:rPr lang="en-US" altLang="ja-JP" sz="1400" smtClean="0">
                <a:ea typeface="ＭＳ Ｐゴシック" pitchFamily="34" charset="-128"/>
              </a:rPr>
              <a:t>re working on getting newsletter articles up on ezinearticles.com, as one example. Any time a media outlet links to our site is another example. Google counts number of external links and that helps increase our search engine ranking.</a:t>
            </a:r>
            <a:endParaRPr lang="en-US" sz="1400" smtClean="0">
              <a:ea typeface="ＭＳ Ｐゴシック" pitchFamily="34" charset="-128"/>
            </a:endParaRPr>
          </a:p>
        </p:txBody>
      </p:sp>
      <p:sp>
        <p:nvSpPr>
          <p:cNvPr id="41988" name="Slide Number Placeholder 3"/>
          <p:cNvSpPr>
            <a:spLocks noGrp="1"/>
          </p:cNvSpPr>
          <p:nvPr>
            <p:ph type="sldNum" sz="quarter" idx="5"/>
          </p:nvPr>
        </p:nvSpPr>
        <p:spPr bwMode="auto">
          <a:noFill/>
          <a:ln>
            <a:miter lim="800000"/>
            <a:headEnd/>
            <a:tailEnd/>
          </a:ln>
        </p:spPr>
        <p:txBody>
          <a:bodyPr/>
          <a:lstStyle/>
          <a:p>
            <a:fld id="{5874DCB4-CC30-440D-B8CE-14989BABEEE4}"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smtClean="0">
                <a:ea typeface="ＭＳ Ｐゴシック" pitchFamily="34" charset="-128"/>
              </a:rPr>
              <a:t>[Shawna: if you show any examples, show yours or Lifocus</a:t>
            </a:r>
            <a:r>
              <a:rPr lang="ja-JP" altLang="en-US" sz="1600" smtClean="0">
                <a:ea typeface="ＭＳ Ｐゴシック" pitchFamily="34" charset="-128"/>
              </a:rPr>
              <a:t>’</a:t>
            </a:r>
            <a:r>
              <a:rPr lang="en-US" altLang="ja-JP" sz="1600" smtClean="0">
                <a:ea typeface="ＭＳ Ｐゴシック" pitchFamily="34" charset="-128"/>
              </a:rPr>
              <a:t>s as a </a:t>
            </a:r>
            <a:r>
              <a:rPr lang="ja-JP" altLang="en-US" sz="1600" smtClean="0">
                <a:ea typeface="ＭＳ Ｐゴシック" pitchFamily="34" charset="-128"/>
              </a:rPr>
              <a:t>“</a:t>
            </a:r>
            <a:r>
              <a:rPr lang="en-US" altLang="ja-JP" sz="1600" smtClean="0">
                <a:ea typeface="ＭＳ Ｐゴシック" pitchFamily="34" charset="-128"/>
              </a:rPr>
              <a:t>full-blown site</a:t>
            </a:r>
            <a:r>
              <a:rPr lang="ja-JP" altLang="en-US" sz="1600" smtClean="0">
                <a:ea typeface="ＭＳ Ｐゴシック" pitchFamily="34" charset="-128"/>
              </a:rPr>
              <a:t>”</a:t>
            </a:r>
            <a:r>
              <a:rPr lang="en-US" altLang="ja-JP" sz="1600" smtClean="0">
                <a:ea typeface="ＭＳ Ｐゴシック" pitchFamily="34" charset="-128"/>
              </a:rPr>
              <a:t> and show Venturion</a:t>
            </a:r>
            <a:r>
              <a:rPr lang="ja-JP" altLang="en-US" sz="1600" smtClean="0">
                <a:ea typeface="ＭＳ Ｐゴシック" pitchFamily="34" charset="-128"/>
              </a:rPr>
              <a:t>’</a:t>
            </a:r>
            <a:r>
              <a:rPr lang="en-US" altLang="ja-JP" sz="1600" smtClean="0">
                <a:ea typeface="ＭＳ Ｐゴシック" pitchFamily="34" charset="-128"/>
              </a:rPr>
              <a:t>s as a </a:t>
            </a:r>
            <a:r>
              <a:rPr lang="ja-JP" altLang="en-US" sz="1600" smtClean="0">
                <a:ea typeface="ＭＳ Ｐゴシック" pitchFamily="34" charset="-128"/>
              </a:rPr>
              <a:t>“</a:t>
            </a:r>
            <a:r>
              <a:rPr lang="en-US" altLang="ja-JP" sz="1600" smtClean="0">
                <a:ea typeface="ＭＳ Ｐゴシック" pitchFamily="34" charset="-128"/>
              </a:rPr>
              <a:t>minimal site</a:t>
            </a:r>
            <a:r>
              <a:rPr lang="ja-JP" altLang="en-US" sz="1600" smtClean="0">
                <a:ea typeface="ＭＳ Ｐゴシック" pitchFamily="34" charset="-128"/>
              </a:rPr>
              <a:t>”</a:t>
            </a:r>
            <a:r>
              <a:rPr lang="en-US" altLang="ja-JP" sz="1600" smtClean="0">
                <a:ea typeface="ＭＳ Ｐゴシック" pitchFamily="34" charset="-128"/>
              </a:rPr>
              <a:t> – one that has only done their Contact Us and About Us pages. The point is, firms can be as extensive or as minimal as they want. And it</a:t>
            </a:r>
            <a:r>
              <a:rPr lang="ja-JP" altLang="en-US" sz="1600" smtClean="0">
                <a:ea typeface="ＭＳ Ｐゴシック" pitchFamily="34" charset="-128"/>
              </a:rPr>
              <a:t>’</a:t>
            </a:r>
            <a:r>
              <a:rPr lang="en-US" altLang="ja-JP" sz="1600" smtClean="0">
                <a:ea typeface="ＭＳ Ｐゴシック" pitchFamily="34" charset="-128"/>
              </a:rPr>
              <a:t>s all the same cost: free. So they should be taking advantage of this.]</a:t>
            </a:r>
            <a:endParaRPr lang="en-US" sz="1600" smtClean="0">
              <a:ea typeface="ＭＳ Ｐゴシック" pitchFamily="34" charset="-128"/>
            </a:endParaRPr>
          </a:p>
        </p:txBody>
      </p:sp>
      <p:sp>
        <p:nvSpPr>
          <p:cNvPr id="43012" name="Slide Number Placeholder 3"/>
          <p:cNvSpPr>
            <a:spLocks noGrp="1"/>
          </p:cNvSpPr>
          <p:nvPr>
            <p:ph type="sldNum" sz="quarter" idx="5"/>
          </p:nvPr>
        </p:nvSpPr>
        <p:spPr bwMode="auto">
          <a:noFill/>
          <a:ln>
            <a:miter lim="800000"/>
            <a:headEnd/>
            <a:tailEnd/>
          </a:ln>
        </p:spPr>
        <p:txBody>
          <a:bodyPr/>
          <a:lstStyle/>
          <a:p>
            <a:fld id="{A6CF2FD5-90F9-47BE-BBD5-61B8C4AF2EF9}"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1400" smtClean="0">
              <a:ea typeface="ＭＳ Ｐゴシック" pitchFamily="34" charset="-128"/>
            </a:endParaRPr>
          </a:p>
        </p:txBody>
      </p:sp>
      <p:sp>
        <p:nvSpPr>
          <p:cNvPr id="44036" name="Slide Number Placeholder 3"/>
          <p:cNvSpPr>
            <a:spLocks noGrp="1"/>
          </p:cNvSpPr>
          <p:nvPr>
            <p:ph type="sldNum" sz="quarter" idx="5"/>
          </p:nvPr>
        </p:nvSpPr>
        <p:spPr bwMode="auto">
          <a:noFill/>
          <a:ln>
            <a:miter lim="800000"/>
            <a:headEnd/>
            <a:tailEnd/>
          </a:ln>
        </p:spPr>
        <p:txBody>
          <a:bodyPr/>
          <a:lstStyle/>
          <a:p>
            <a:fld id="{1841B5B2-CFC0-44EC-B78B-749A0E5B9F24}"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56F8422-9987-4031-A6E7-3719D44304DA}"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1600" smtClean="0">
              <a:ea typeface="ＭＳ Ｐゴシック" pitchFamily="34" charset="-128"/>
            </a:endParaRPr>
          </a:p>
        </p:txBody>
      </p:sp>
      <p:sp>
        <p:nvSpPr>
          <p:cNvPr id="45060" name="Slide Number Placeholder 3"/>
          <p:cNvSpPr>
            <a:spLocks noGrp="1"/>
          </p:cNvSpPr>
          <p:nvPr>
            <p:ph type="sldNum" sz="quarter" idx="5"/>
          </p:nvPr>
        </p:nvSpPr>
        <p:spPr bwMode="auto">
          <a:noFill/>
          <a:ln>
            <a:miter lim="800000"/>
            <a:headEnd/>
            <a:tailEnd/>
          </a:ln>
        </p:spPr>
        <p:txBody>
          <a:bodyPr/>
          <a:lstStyle/>
          <a:p>
            <a:fld id="{6AC2AB8C-7DF0-48FF-97C9-7C7D2C9A9C5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1600" smtClean="0">
              <a:ea typeface="ＭＳ Ｐゴシック" pitchFamily="34" charset="-128"/>
            </a:endParaRPr>
          </a:p>
        </p:txBody>
      </p:sp>
      <p:sp>
        <p:nvSpPr>
          <p:cNvPr id="46084" name="Slide Number Placeholder 3"/>
          <p:cNvSpPr>
            <a:spLocks noGrp="1"/>
          </p:cNvSpPr>
          <p:nvPr>
            <p:ph type="sldNum" sz="quarter" idx="5"/>
          </p:nvPr>
        </p:nvSpPr>
        <p:spPr bwMode="auto">
          <a:noFill/>
          <a:ln>
            <a:miter lim="800000"/>
            <a:headEnd/>
            <a:tailEnd/>
          </a:ln>
        </p:spPr>
        <p:txBody>
          <a:bodyPr/>
          <a:lstStyle/>
          <a:p>
            <a:fld id="{4659C3EE-597A-464B-A6A6-E925921FB276}"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xfrm>
            <a:off x="457200" y="4191000"/>
            <a:ext cx="6172200" cy="4724400"/>
          </a:xfrm>
          <a:noFill/>
        </p:spPr>
        <p:txBody>
          <a:bodyPr wrap="square" numCol="1" anchor="t" anchorCtr="0" compatLnSpc="1">
            <a:prstTxWarp prst="textNoShape">
              <a:avLst/>
            </a:prstTxWarp>
          </a:bodyPr>
          <a:lstStyle/>
          <a:p>
            <a:pPr eaLnBrk="1" hangingPunct="1">
              <a:spcBef>
                <a:spcPct val="0"/>
              </a:spcBef>
            </a:pPr>
            <a:r>
              <a:rPr lang="en-US" sz="1600" dirty="0" smtClean="0">
                <a:ea typeface="ＭＳ Ｐゴシック" pitchFamily="34" charset="-128"/>
              </a:rPr>
              <a:t>Thank all team members for their continue input and support.</a:t>
            </a:r>
          </a:p>
          <a:p>
            <a:pPr eaLnBrk="1" hangingPunct="1">
              <a:spcBef>
                <a:spcPts val="300"/>
              </a:spcBef>
              <a:spcAft>
                <a:spcPts val="300"/>
              </a:spcAft>
            </a:pPr>
            <a:r>
              <a:rPr lang="en-US" sz="1600" dirty="0" smtClean="0">
                <a:ea typeface="ＭＳ Ｐゴシック" pitchFamily="34" charset="-128"/>
              </a:rPr>
              <a:t>Sal Vittolino – PUBLIC RELATIONS</a:t>
            </a:r>
          </a:p>
          <a:p>
            <a:pPr eaLnBrk="1" hangingPunct="1">
              <a:spcBef>
                <a:spcPct val="0"/>
              </a:spcBef>
            </a:pPr>
            <a:r>
              <a:rPr lang="nn-NO" sz="1600" dirty="0" smtClean="0">
                <a:ea typeface="ＭＳ Ｐゴシック" pitchFamily="34" charset="-128"/>
              </a:rPr>
              <a:t>Jeanne Kahan - XMi Studio  and you, the writers &amp; authors –newsletter</a:t>
            </a:r>
          </a:p>
          <a:p>
            <a:pPr eaLnBrk="1" hangingPunct="1">
              <a:spcBef>
                <a:spcPct val="0"/>
              </a:spcBef>
            </a:pPr>
            <a:endParaRPr lang="en-US" sz="1600" dirty="0" smtClean="0">
              <a:ea typeface="ＭＳ Ｐゴシック" pitchFamily="34" charset="-128"/>
            </a:endParaRPr>
          </a:p>
          <a:p>
            <a:pPr eaLnBrk="1" hangingPunct="1">
              <a:spcBef>
                <a:spcPct val="0"/>
              </a:spcBef>
            </a:pPr>
            <a:r>
              <a:rPr lang="en-US" sz="1600" dirty="0" smtClean="0">
                <a:ea typeface="ＭＳ Ｐゴシック" pitchFamily="34" charset="-128"/>
              </a:rPr>
              <a:t>WEB TEAM:</a:t>
            </a:r>
          </a:p>
          <a:p>
            <a:pPr eaLnBrk="1" hangingPunct="1">
              <a:spcBef>
                <a:spcPct val="0"/>
              </a:spcBef>
            </a:pPr>
            <a:r>
              <a:rPr lang="en-US" sz="1600" dirty="0" smtClean="0">
                <a:ea typeface="ＭＳ Ｐゴシック" pitchFamily="34" charset="-128"/>
                <a:cs typeface="Arial" charset="0"/>
              </a:rPr>
              <a:t>Jill Van Nostran</a:t>
            </a:r>
          </a:p>
          <a:p>
            <a:pPr eaLnBrk="1" hangingPunct="1">
              <a:spcBef>
                <a:spcPct val="0"/>
              </a:spcBef>
            </a:pPr>
            <a:r>
              <a:rPr lang="en-US" sz="1600" dirty="0" smtClean="0">
                <a:ea typeface="ＭＳ Ｐゴシック" pitchFamily="34" charset="-128"/>
                <a:cs typeface="Arial" charset="0"/>
              </a:rPr>
              <a:t>Shawna Simcik</a:t>
            </a:r>
          </a:p>
          <a:p>
            <a:pPr eaLnBrk="1" hangingPunct="1">
              <a:spcBef>
                <a:spcPct val="0"/>
              </a:spcBef>
            </a:pPr>
            <a:r>
              <a:rPr lang="en-US" sz="1600" dirty="0" smtClean="0">
                <a:ea typeface="ＭＳ Ｐゴシック" pitchFamily="34" charset="-128"/>
                <a:cs typeface="Arial" charset="0"/>
              </a:rPr>
              <a:t>Larry Maglin</a:t>
            </a:r>
          </a:p>
          <a:p>
            <a:pPr eaLnBrk="1" hangingPunct="1">
              <a:spcBef>
                <a:spcPct val="0"/>
              </a:spcBef>
            </a:pPr>
            <a:r>
              <a:rPr lang="en-US" sz="1600" dirty="0" smtClean="0">
                <a:ea typeface="ＭＳ Ｐゴシック" pitchFamily="34" charset="-128"/>
                <a:cs typeface="Arial" charset="0"/>
              </a:rPr>
              <a:t>Tom Bodin</a:t>
            </a:r>
          </a:p>
          <a:p>
            <a:pPr eaLnBrk="1" hangingPunct="1">
              <a:spcBef>
                <a:spcPct val="0"/>
              </a:spcBef>
            </a:pPr>
            <a:r>
              <a:rPr lang="en-US" sz="1600" dirty="0" smtClean="0">
                <a:ea typeface="ＭＳ Ｐゴシック" pitchFamily="34" charset="-128"/>
                <a:cs typeface="Arial" charset="0"/>
              </a:rPr>
              <a:t>Mike from Big Tree Media works closely with Jill – SEO &amp; analytics</a:t>
            </a:r>
            <a:endParaRPr lang="en-US" sz="1600" dirty="0" smtClean="0">
              <a:ea typeface="ＭＳ Ｐゴシック" pitchFamily="34" charset="-128"/>
            </a:endParaRPr>
          </a:p>
          <a:p>
            <a:pPr eaLnBrk="1" hangingPunct="1">
              <a:spcBef>
                <a:spcPts val="1200"/>
              </a:spcBef>
            </a:pPr>
            <a:r>
              <a:rPr lang="en-US" sz="1600" dirty="0" smtClean="0">
                <a:ea typeface="ＭＳ Ｐゴシック" pitchFamily="34" charset="-128"/>
                <a:cs typeface="Arial" charset="0"/>
              </a:rPr>
              <a:t>SOCIAL MEDIA TEAM:</a:t>
            </a:r>
          </a:p>
          <a:p>
            <a:pPr eaLnBrk="1" hangingPunct="1">
              <a:spcBef>
                <a:spcPct val="0"/>
              </a:spcBef>
            </a:pPr>
            <a:r>
              <a:rPr lang="en-US" sz="1600" dirty="0" smtClean="0">
                <a:ea typeface="ＭＳ Ｐゴシック" pitchFamily="34" charset="-128"/>
                <a:cs typeface="Arial" charset="0"/>
              </a:rPr>
              <a:t>Shawna Simcik</a:t>
            </a:r>
          </a:p>
          <a:p>
            <a:pPr eaLnBrk="1" hangingPunct="1">
              <a:spcBef>
                <a:spcPct val="0"/>
              </a:spcBef>
            </a:pPr>
            <a:r>
              <a:rPr lang="en-US" sz="1600" dirty="0" smtClean="0">
                <a:ea typeface="ＭＳ Ｐゴシック" pitchFamily="34" charset="-128"/>
                <a:cs typeface="Arial" charset="0"/>
              </a:rPr>
              <a:t>Susan Ruhl</a:t>
            </a:r>
          </a:p>
          <a:p>
            <a:pPr eaLnBrk="1" hangingPunct="1">
              <a:spcBef>
                <a:spcPct val="0"/>
              </a:spcBef>
            </a:pPr>
            <a:r>
              <a:rPr lang="en-US" sz="1600" dirty="0" smtClean="0">
                <a:ea typeface="ＭＳ Ｐゴシック" pitchFamily="34" charset="-128"/>
                <a:cs typeface="Arial" charset="0"/>
              </a:rPr>
              <a:t>Jill Van Nostran</a:t>
            </a:r>
          </a:p>
          <a:p>
            <a:pPr eaLnBrk="1" hangingPunct="1">
              <a:spcBef>
                <a:spcPct val="0"/>
              </a:spcBef>
            </a:pPr>
            <a:r>
              <a:rPr lang="en-US" sz="1600" dirty="0" smtClean="0">
                <a:ea typeface="ＭＳ Ｐゴシック" pitchFamily="34" charset="-128"/>
                <a:cs typeface="Arial" charset="0"/>
              </a:rPr>
              <a:t>Chris Barden</a:t>
            </a:r>
          </a:p>
          <a:p>
            <a:pPr eaLnBrk="1" hangingPunct="1">
              <a:spcBef>
                <a:spcPct val="0"/>
              </a:spcBef>
            </a:pPr>
            <a:r>
              <a:rPr lang="en-US" sz="1600" dirty="0" smtClean="0">
                <a:ea typeface="ＭＳ Ｐゴシック" pitchFamily="34" charset="-128"/>
                <a:cs typeface="Arial" charset="0"/>
              </a:rPr>
              <a:t>Stephanie Hieken</a:t>
            </a:r>
          </a:p>
          <a:p>
            <a:pPr eaLnBrk="1" hangingPunct="1">
              <a:spcBef>
                <a:spcPct val="0"/>
              </a:spcBef>
            </a:pPr>
            <a:r>
              <a:rPr lang="en-US" sz="1600" dirty="0" smtClean="0">
                <a:ea typeface="ＭＳ Ｐゴシック" pitchFamily="34" charset="-128"/>
                <a:cs typeface="Arial" charset="0"/>
              </a:rPr>
              <a:t>Brya Capell</a:t>
            </a:r>
          </a:p>
          <a:p>
            <a:pPr eaLnBrk="1" hangingPunct="1">
              <a:spcBef>
                <a:spcPct val="0"/>
              </a:spcBef>
            </a:pPr>
            <a:r>
              <a:rPr lang="en-US" sz="1600" dirty="0" smtClean="0">
                <a:ea typeface="ＭＳ Ｐゴシック" pitchFamily="34" charset="-128"/>
                <a:cs typeface="Arial" charset="0"/>
              </a:rPr>
              <a:t>Jessica</a:t>
            </a:r>
            <a:r>
              <a:rPr lang="en-US" sz="1600" baseline="0" dirty="0" smtClean="0">
                <a:ea typeface="ＭＳ Ｐゴシック" pitchFamily="34" charset="-128"/>
                <a:cs typeface="Arial" charset="0"/>
              </a:rPr>
              <a:t> Rayburn</a:t>
            </a:r>
            <a:endParaRPr lang="en-US" sz="1600" dirty="0" smtClean="0">
              <a:ea typeface="ＭＳ Ｐゴシック" pitchFamily="34" charset="-128"/>
              <a:cs typeface="Arial" charset="0"/>
            </a:endParaRPr>
          </a:p>
          <a:p>
            <a:pPr eaLnBrk="1" hangingPunct="1"/>
            <a:endParaRPr lang="en-US" sz="1700" dirty="0" smtClean="0">
              <a:ea typeface="ＭＳ Ｐゴシック" pitchFamily="34" charset="-128"/>
              <a:cs typeface="Arial" charset="0"/>
            </a:endParaRPr>
          </a:p>
          <a:p>
            <a:pPr eaLnBrk="1" hangingPunct="1"/>
            <a:endParaRPr lang="en-US" sz="1700" dirty="0" smtClean="0">
              <a:ea typeface="ＭＳ Ｐゴシック" pitchFamily="34" charset="-128"/>
              <a:cs typeface="Arial" charset="0"/>
            </a:endParaRPr>
          </a:p>
        </p:txBody>
      </p:sp>
      <p:sp>
        <p:nvSpPr>
          <p:cNvPr id="31748" name="Slide Number Placeholder 3"/>
          <p:cNvSpPr>
            <a:spLocks noGrp="1"/>
          </p:cNvSpPr>
          <p:nvPr>
            <p:ph type="sldNum" sz="quarter" idx="5"/>
          </p:nvPr>
        </p:nvSpPr>
        <p:spPr bwMode="auto">
          <a:noFill/>
          <a:ln>
            <a:miter lim="800000"/>
            <a:headEnd/>
            <a:tailEnd/>
          </a:ln>
        </p:spPr>
        <p:txBody>
          <a:bodyPr/>
          <a:lstStyle/>
          <a:p>
            <a:fld id="{0ECB5AD3-452F-4FB4-977E-E3B1B10FB875}"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dirty="0" smtClean="0">
                <a:ea typeface="ＭＳ Ｐゴシック" pitchFamily="34" charset="-128"/>
              </a:rPr>
              <a:t>LinkedIn</a:t>
            </a:r>
            <a:r>
              <a:rPr lang="en-US" sz="1600" baseline="0" dirty="0" smtClean="0">
                <a:ea typeface="ＭＳ Ｐゴシック" pitchFamily="34" charset="-128"/>
              </a:rPr>
              <a:t> update from Chris</a:t>
            </a:r>
            <a:endParaRPr lang="en-US" sz="1600" dirty="0" smtClean="0">
              <a:ea typeface="ＭＳ Ｐゴシック" pitchFamily="34" charset="-128"/>
            </a:endParaRPr>
          </a:p>
        </p:txBody>
      </p:sp>
      <p:sp>
        <p:nvSpPr>
          <p:cNvPr id="47108" name="Slide Number Placeholder 3"/>
          <p:cNvSpPr>
            <a:spLocks noGrp="1"/>
          </p:cNvSpPr>
          <p:nvPr>
            <p:ph type="sldNum" sz="quarter" idx="5"/>
          </p:nvPr>
        </p:nvSpPr>
        <p:spPr bwMode="auto">
          <a:noFill/>
          <a:ln>
            <a:miter lim="800000"/>
            <a:headEnd/>
            <a:tailEnd/>
          </a:ln>
        </p:spPr>
        <p:txBody>
          <a:bodyPr/>
          <a:lstStyle/>
          <a:p>
            <a:fld id="{C0F8CA7F-9EAA-4353-A7FE-01D8A1C7B902}"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dirty="0" smtClean="0">
                <a:ea typeface="ＭＳ Ｐゴシック" pitchFamily="34" charset="-128"/>
              </a:rPr>
              <a:t>Re: The </a:t>
            </a:r>
            <a:r>
              <a:rPr lang="en-US" sz="1600" dirty="0" err="1" smtClean="0">
                <a:ea typeface="ＭＳ Ｐゴシック" pitchFamily="34" charset="-128"/>
              </a:rPr>
              <a:t>vOIce</a:t>
            </a:r>
            <a:r>
              <a:rPr lang="en-US" sz="1600" dirty="0" smtClean="0">
                <a:ea typeface="ＭＳ Ｐゴシック" pitchFamily="34" charset="-128"/>
              </a:rPr>
              <a:t> – more people are subscribing via email or RSS feed, more people are commenting, more people are sharing across social networks (Twitter, LinkedIn)</a:t>
            </a:r>
          </a:p>
          <a:p>
            <a:pPr eaLnBrk="1" hangingPunct="1"/>
            <a:endParaRPr lang="en-US" sz="1600" dirty="0" smtClean="0">
              <a:ea typeface="ＭＳ Ｐゴシック" pitchFamily="34" charset="-128"/>
            </a:endParaRPr>
          </a:p>
        </p:txBody>
      </p:sp>
      <p:sp>
        <p:nvSpPr>
          <p:cNvPr id="47108" name="Slide Number Placeholder 3"/>
          <p:cNvSpPr>
            <a:spLocks noGrp="1"/>
          </p:cNvSpPr>
          <p:nvPr>
            <p:ph type="sldNum" sz="quarter" idx="5"/>
          </p:nvPr>
        </p:nvSpPr>
        <p:spPr bwMode="auto">
          <a:noFill/>
          <a:ln>
            <a:miter lim="800000"/>
            <a:headEnd/>
            <a:tailEnd/>
          </a:ln>
        </p:spPr>
        <p:txBody>
          <a:bodyPr/>
          <a:lstStyle/>
          <a:p>
            <a:fld id="{C0F8CA7F-9EAA-4353-A7FE-01D8A1C7B902}"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z="1600"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a:lstStyle/>
          <a:p>
            <a:fld id="{2948468B-EC5E-450F-A0C9-C94EA4D830DF}"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r>
              <a:rPr lang="en-US" sz="1400" dirty="0" smtClean="0">
                <a:ea typeface="ＭＳ Ｐゴシック" pitchFamily="34" charset="-128"/>
              </a:rPr>
              <a:t>Within marketing, PR, Social Media &amp; the Website all work together to help drive our brand</a:t>
            </a:r>
            <a:r>
              <a:rPr lang="ja-JP" altLang="en-US" sz="1400" smtClean="0">
                <a:ea typeface="ＭＳ Ｐゴシック" pitchFamily="34" charset="-128"/>
              </a:rPr>
              <a:t>’</a:t>
            </a:r>
            <a:r>
              <a:rPr lang="en-US" altLang="ja-JP" sz="1400" dirty="0" smtClean="0">
                <a:ea typeface="ＭＳ Ｐゴシック" pitchFamily="34" charset="-128"/>
              </a:rPr>
              <a:t>s influence. </a:t>
            </a:r>
          </a:p>
          <a:p>
            <a:endParaRPr lang="en-US" sz="1400" dirty="0" smtClean="0">
              <a:ea typeface="ＭＳ Ｐゴシック" pitchFamily="34" charset="-128"/>
            </a:endParaRPr>
          </a:p>
          <a:p>
            <a:r>
              <a:rPr lang="en-US" sz="1400" dirty="0" smtClean="0">
                <a:ea typeface="ＭＳ Ｐゴシック" pitchFamily="34" charset="-128"/>
              </a:rPr>
              <a:t>Each has a specific purpose:</a:t>
            </a:r>
          </a:p>
          <a:p>
            <a:r>
              <a:rPr lang="en-US" sz="1400" dirty="0" smtClean="0">
                <a:ea typeface="ＭＳ Ｐゴシック" pitchFamily="34" charset="-128"/>
              </a:rPr>
              <a:t>PR – through releases, other content and media articles – serve to influence our key audiences.</a:t>
            </a:r>
          </a:p>
          <a:p>
            <a:r>
              <a:rPr lang="en-US" sz="1400" dirty="0" smtClean="0">
                <a:ea typeface="ＭＳ Ｐゴシック" pitchFamily="34" charset="-128"/>
              </a:rPr>
              <a:t>Social Media – engages our key audiences and provides a platform for sharing content and direct conversation.</a:t>
            </a:r>
          </a:p>
          <a:p>
            <a:r>
              <a:rPr lang="en-US" sz="1400" dirty="0" smtClean="0">
                <a:ea typeface="ＭＳ Ｐゴシック" pitchFamily="34" charset="-128"/>
              </a:rPr>
              <a:t>Website – showcases our content, pulls in key audiences, gives them another platform to interact with us and drives them to firms.</a:t>
            </a:r>
          </a:p>
          <a:p>
            <a:r>
              <a:rPr lang="en-US" sz="1400" dirty="0" smtClean="0">
                <a:ea typeface="ＭＳ Ｐゴシック" pitchFamily="34" charset="-128"/>
              </a:rPr>
              <a:t>All serve to support the brand.</a:t>
            </a:r>
          </a:p>
          <a:p>
            <a:pPr>
              <a:spcBef>
                <a:spcPts val="300"/>
              </a:spcBef>
            </a:pPr>
            <a:r>
              <a:rPr lang="en-US" sz="1400" dirty="0" smtClean="0">
                <a:ea typeface="ＭＳ Ｐゴシック" pitchFamily="34" charset="-128"/>
              </a:rPr>
              <a:t>For example, a press release is distributed via PR, SM channels and the website. Blog posts are shared via all SM channels after being posted on the site. Our audiences are encouraged to comment on blog posts as a way to interact with us. The website is a platform for PR content. </a:t>
            </a:r>
          </a:p>
          <a:p>
            <a:r>
              <a:rPr lang="en-US" sz="1400" dirty="0" smtClean="0">
                <a:ea typeface="ＭＳ Ｐゴシック" pitchFamily="34" charset="-128"/>
              </a:rPr>
              <a:t>Bottom line, as much as it makes sense, content is synced all the way across these channels for one purpose: to influence and engage our key audiences. </a:t>
            </a:r>
          </a:p>
          <a:p>
            <a:r>
              <a:rPr lang="en-US" sz="1400" dirty="0" smtClean="0">
                <a:ea typeface="ＭＳ Ｐゴシック" pitchFamily="34" charset="-128"/>
              </a:rPr>
              <a:t>And as they interact directly with us, they, in turn, help us shape and fine-tune the brand. </a:t>
            </a:r>
          </a:p>
        </p:txBody>
      </p:sp>
      <p:sp>
        <p:nvSpPr>
          <p:cNvPr id="32772" name="Slide Number Placeholder 3"/>
          <p:cNvSpPr>
            <a:spLocks noGrp="1"/>
          </p:cNvSpPr>
          <p:nvPr>
            <p:ph type="sldNum" sz="quarter" idx="5"/>
          </p:nvPr>
        </p:nvSpPr>
        <p:spPr bwMode="auto">
          <a:noFill/>
          <a:ln>
            <a:miter lim="800000"/>
            <a:headEnd/>
            <a:tailEnd/>
          </a:ln>
        </p:spPr>
        <p:txBody>
          <a:bodyPr/>
          <a:lstStyle/>
          <a:p>
            <a:fld id="{0EA02B7E-2EAB-4299-BED6-D5D8C3A7F9DE}"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r>
              <a:rPr lang="en-US" sz="1400" dirty="0" smtClean="0">
                <a:ea typeface="ＭＳ Ｐゴシック" pitchFamily="34" charset="-128"/>
              </a:rPr>
              <a:t>Your</a:t>
            </a:r>
            <a:r>
              <a:rPr lang="en-US" sz="1400" baseline="0" dirty="0" smtClean="0">
                <a:ea typeface="ＭＳ Ｐゴシック" pitchFamily="34" charset="-128"/>
              </a:rPr>
              <a:t> involvement helps marketing team accomplish goals for SEO, to drive the brand, to drive sales and more. It’s critical.</a:t>
            </a:r>
          </a:p>
          <a:p>
            <a:endParaRPr lang="en-US" sz="1400" dirty="0" smtClean="0">
              <a:ea typeface="ＭＳ Ｐゴシック" pitchFamily="34" charset="-128"/>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0EA02B7E-2EAB-4299-BED6-D5D8C3A7F9DE}"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baseline="0" dirty="0" smtClean="0"/>
              <a:t>Shifting gears to speak a little more specifically now about social, although it all ties together, as you’ve seen.</a:t>
            </a:r>
          </a:p>
          <a:p>
            <a:pPr eaLnBrk="1" hangingPunct="1"/>
            <a:r>
              <a:rPr lang="en-US" sz="1600" baseline="0" dirty="0" smtClean="0"/>
              <a:t>Social</a:t>
            </a:r>
            <a:r>
              <a:rPr lang="en-US" sz="1600" dirty="0" smtClean="0"/>
              <a:t> is a function of core business units. </a:t>
            </a:r>
            <a:endParaRPr lang="en-US" sz="1600" dirty="0" smtClean="0">
              <a:ea typeface="ＭＳ Ｐゴシック" pitchFamily="34" charset="-128"/>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1"/>
            <a:r>
              <a:rPr lang="en-US" sz="1200" dirty="0" smtClean="0"/>
              <a:t>Social should be used today by all parts</a:t>
            </a:r>
            <a:r>
              <a:rPr lang="en-US" sz="1200" baseline="0" dirty="0" smtClean="0"/>
              <a:t> of businesses -- </a:t>
            </a:r>
            <a:r>
              <a:rPr lang="en-US" sz="1200" dirty="0" smtClean="0"/>
              <a:t>from R&amp;D to sales to customer service to outplacement and coaching professionals to HR to company leadership</a:t>
            </a:r>
          </a:p>
          <a:p>
            <a:pPr lvl="1"/>
            <a:endParaRPr lang="en-US" sz="1200" dirty="0" smtClean="0">
              <a:ea typeface="ＭＳ Ｐゴシック" pitchFamily="34" charset="-128"/>
            </a:endParaRPr>
          </a:p>
          <a:p>
            <a:pPr lvl="1"/>
            <a:r>
              <a:rPr lang="en-US" sz="1200" dirty="0" smtClean="0">
                <a:ea typeface="ＭＳ Ｐゴシック" pitchFamily="34" charset="-128"/>
              </a:rPr>
              <a:t>It’s about facilitating information and sharing</a:t>
            </a:r>
            <a:r>
              <a:rPr lang="en-US" sz="1200" baseline="0" dirty="0" smtClean="0">
                <a:ea typeface="ＭＳ Ｐゴシック" pitchFamily="34" charset="-128"/>
              </a:rPr>
              <a:t> ideas. It’s much more transparent.</a:t>
            </a:r>
            <a:endParaRPr lang="en-US" sz="1600" dirty="0" smtClean="0">
              <a:ea typeface="ＭＳ Ｐゴシック" pitchFamily="34" charset="-128"/>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Goals may include: drive profit, promote brand, deliver better service or something else</a:t>
            </a:r>
          </a:p>
          <a:p>
            <a:pPr lvl="0"/>
            <a:r>
              <a:rPr lang="en-US" sz="1200" kern="1200" dirty="0" smtClean="0">
                <a:solidFill>
                  <a:schemeClr val="tx1"/>
                </a:solidFill>
                <a:latin typeface="+mn-lt"/>
                <a:ea typeface="ＭＳ Ｐゴシック" charset="0"/>
                <a:cs typeface="+mn-cs"/>
              </a:rPr>
              <a:t>Think about your core business goal.</a:t>
            </a:r>
            <a:r>
              <a:rPr lang="en-US" sz="1200" kern="1200" baseline="0" dirty="0" smtClean="0">
                <a:solidFill>
                  <a:schemeClr val="tx1"/>
                </a:solidFill>
                <a:latin typeface="+mn-lt"/>
                <a:ea typeface="ＭＳ Ｐゴシック" charset="0"/>
                <a:cs typeface="+mn-cs"/>
              </a:rPr>
              <a:t> Social, most likely, can be a powerful tool in facilitating the accomplishment of that goal.</a:t>
            </a: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dirty="0" smtClean="0">
                <a:ea typeface="ＭＳ Ｐゴシック" pitchFamily="34" charset="-128"/>
              </a:rPr>
              <a:t>For OI Partners, social is absolutely critical.</a:t>
            </a:r>
            <a:r>
              <a:rPr lang="en-US" sz="1600" baseline="0" dirty="0" smtClean="0">
                <a:ea typeface="ＭＳ Ｐゴシック" pitchFamily="34" charset="-128"/>
              </a:rPr>
              <a:t> For several reasons (list </a:t>
            </a:r>
            <a:r>
              <a:rPr lang="en-US" sz="1600" baseline="0" dirty="0" err="1" smtClean="0">
                <a:ea typeface="ＭＳ Ｐゴシック" pitchFamily="34" charset="-128"/>
              </a:rPr>
              <a:t>marcom</a:t>
            </a:r>
            <a:r>
              <a:rPr lang="en-US" sz="1600" baseline="0" dirty="0" smtClean="0">
                <a:ea typeface="ＭＳ Ｐゴシック" pitchFamily="34" charset="-128"/>
              </a:rPr>
              <a:t> goals – which closely support corporate goals).</a:t>
            </a:r>
          </a:p>
          <a:p>
            <a:endParaRPr lang="en-US" sz="1600" dirty="0" smtClean="0">
              <a:ea typeface="ＭＳ Ｐゴシック" pitchFamily="34" charset="-128"/>
            </a:endParaRPr>
          </a:p>
          <a:p>
            <a:r>
              <a:rPr lang="en-US" sz="1600" dirty="0" smtClean="0">
                <a:ea typeface="ＭＳ Ｐゴシック" pitchFamily="34" charset="-128"/>
              </a:rPr>
              <a:t>Not</a:t>
            </a:r>
            <a:r>
              <a:rPr lang="en-US" sz="1600" baseline="0" dirty="0" smtClean="0">
                <a:ea typeface="ＭＳ Ｐゴシック" pitchFamily="34" charset="-128"/>
              </a:rPr>
              <a:t> only is it critical to help achieve goals, if OI Partners were to end all social activity, it would be glaringly apparent. Your competitors are highly engaged in social activity – Lee Hecht, Right and more.</a:t>
            </a:r>
          </a:p>
          <a:p>
            <a:endParaRPr lang="en-US" sz="1600" baseline="0" dirty="0" smtClean="0">
              <a:ea typeface="ＭＳ Ｐゴシック" pitchFamily="34" charset="-128"/>
            </a:endParaRPr>
          </a:p>
          <a:p>
            <a:r>
              <a:rPr lang="en-US" sz="1600" baseline="0" dirty="0" smtClean="0">
                <a:ea typeface="ＭＳ Ｐゴシック" pitchFamily="34" charset="-128"/>
              </a:rPr>
              <a:t>Therefore, the more active OI Partners is with social, the closer you get to accomplishing your goals and the more you outperform your competition.</a:t>
            </a:r>
            <a:endParaRPr lang="en-US" sz="1600" dirty="0" smtClean="0">
              <a:ea typeface="ＭＳ Ｐゴシック" pitchFamily="34" charset="-128"/>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Here’s how we look at how OI Partners</a:t>
            </a:r>
            <a:r>
              <a:rPr lang="en-US" sz="1200" kern="1200" baseline="0" dirty="0" smtClean="0">
                <a:solidFill>
                  <a:schemeClr val="tx1"/>
                </a:solidFill>
                <a:latin typeface="+mn-lt"/>
                <a:ea typeface="ＭＳ Ｐゴシック" charset="0"/>
                <a:cs typeface="+mn-cs"/>
              </a:rPr>
              <a:t> and your competitors stack up each month.</a:t>
            </a:r>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400" dirty="0" smtClean="0">
                <a:ea typeface="ＭＳ Ｐゴシック" pitchFamily="34" charset="-128"/>
              </a:rPr>
              <a:t>Key this slide at the beginning and the end to really help the audience understand that what we talk about is all tied together and drives sales to individual partner firms. </a:t>
            </a:r>
          </a:p>
          <a:p>
            <a:endParaRPr lang="en-US" sz="1400" dirty="0" smtClean="0">
              <a:ea typeface="ＭＳ Ｐゴシック" pitchFamily="34" charset="-128"/>
            </a:endParaRPr>
          </a:p>
          <a:p>
            <a:pPr lvl="0"/>
            <a:r>
              <a:rPr lang="en-US" sz="1200" kern="1200" dirty="0" smtClean="0">
                <a:solidFill>
                  <a:schemeClr val="tx1"/>
                </a:solidFill>
                <a:latin typeface="+mn-lt"/>
                <a:ea typeface="ＭＳ Ｐゴシック" charset="0"/>
                <a:cs typeface="+mn-cs"/>
              </a:rPr>
              <a:t>Core components of marketing today now include:</a:t>
            </a:r>
          </a:p>
          <a:p>
            <a:pPr lvl="2"/>
            <a:r>
              <a:rPr lang="en-US" sz="1200" kern="1200" dirty="0" smtClean="0">
                <a:solidFill>
                  <a:schemeClr val="tx1"/>
                </a:solidFill>
                <a:latin typeface="+mn-lt"/>
                <a:ea typeface="ＭＳ Ｐゴシック" charset="0"/>
                <a:cs typeface="+mn-cs"/>
              </a:rPr>
              <a:t>Website (SEO, content)</a:t>
            </a:r>
          </a:p>
          <a:p>
            <a:pPr lvl="2"/>
            <a:r>
              <a:rPr lang="en-US" sz="1200" kern="1200" dirty="0" smtClean="0">
                <a:solidFill>
                  <a:schemeClr val="tx1"/>
                </a:solidFill>
                <a:latin typeface="+mn-lt"/>
                <a:ea typeface="ＭＳ Ｐゴシック" charset="0"/>
                <a:cs typeface="+mn-cs"/>
              </a:rPr>
              <a:t>SM (blog, twitter, </a:t>
            </a:r>
            <a:r>
              <a:rPr lang="en-US" sz="1200" kern="1200" dirty="0" err="1" smtClean="0">
                <a:solidFill>
                  <a:schemeClr val="tx1"/>
                </a:solidFill>
                <a:latin typeface="+mn-lt"/>
                <a:ea typeface="ＭＳ Ｐゴシック" charset="0"/>
                <a:cs typeface="+mn-cs"/>
              </a:rPr>
              <a:t>linkedin</a:t>
            </a:r>
            <a:r>
              <a:rPr lang="en-US" sz="1200" kern="1200" dirty="0" smtClean="0">
                <a:solidFill>
                  <a:schemeClr val="tx1"/>
                </a:solidFill>
                <a:latin typeface="+mn-lt"/>
                <a:ea typeface="ＭＳ Ｐゴシック" charset="0"/>
                <a:cs typeface="+mn-cs"/>
              </a:rPr>
              <a:t>, </a:t>
            </a:r>
            <a:r>
              <a:rPr lang="en-US" sz="1200" kern="1200" dirty="0" err="1" smtClean="0">
                <a:solidFill>
                  <a:schemeClr val="tx1"/>
                </a:solidFill>
                <a:latin typeface="+mn-lt"/>
                <a:ea typeface="ＭＳ Ｐゴシック" charset="0"/>
                <a:cs typeface="+mn-cs"/>
              </a:rPr>
              <a:t>facebook</a:t>
            </a:r>
            <a:r>
              <a:rPr lang="en-US" sz="1200" kern="1200" dirty="0" smtClean="0">
                <a:solidFill>
                  <a:schemeClr val="tx1"/>
                </a:solidFill>
                <a:latin typeface="+mn-lt"/>
                <a:ea typeface="ＭＳ Ｐゴシック" charset="0"/>
                <a:cs typeface="+mn-cs"/>
              </a:rPr>
              <a:t>, etc)</a:t>
            </a:r>
          </a:p>
          <a:p>
            <a:pPr lvl="2"/>
            <a:r>
              <a:rPr lang="en-US" sz="1200" kern="1200" dirty="0" smtClean="0">
                <a:solidFill>
                  <a:schemeClr val="tx1"/>
                </a:solidFill>
                <a:latin typeface="+mn-lt"/>
                <a:ea typeface="ＭＳ Ｐゴシック" charset="0"/>
                <a:cs typeface="+mn-cs"/>
              </a:rPr>
              <a:t>Email marketing (newsletter, email campaigns)</a:t>
            </a:r>
          </a:p>
          <a:p>
            <a:pPr lvl="2"/>
            <a:r>
              <a:rPr lang="en-US" sz="1200" kern="1200" dirty="0" smtClean="0">
                <a:solidFill>
                  <a:schemeClr val="tx1"/>
                </a:solidFill>
                <a:latin typeface="+mn-lt"/>
                <a:ea typeface="ＭＳ Ｐゴシック" charset="0"/>
                <a:cs typeface="+mn-cs"/>
              </a:rPr>
              <a:t>PR (conversation facilitation, influence, monitoring beliefs and attitudes)</a:t>
            </a:r>
          </a:p>
          <a:p>
            <a:pPr lvl="2"/>
            <a:r>
              <a:rPr lang="en-US" sz="1200" kern="1200" dirty="0" smtClean="0">
                <a:solidFill>
                  <a:schemeClr val="tx1"/>
                </a:solidFill>
                <a:latin typeface="+mn-lt"/>
                <a:ea typeface="ＭＳ Ｐゴシック" charset="0"/>
                <a:cs typeface="+mn-cs"/>
              </a:rPr>
              <a:t>Mobile (SMS campaigns)</a:t>
            </a:r>
          </a:p>
          <a:p>
            <a:pPr lvl="2"/>
            <a:r>
              <a:rPr lang="en-US" sz="1200" kern="1200" dirty="0" smtClean="0">
                <a:solidFill>
                  <a:schemeClr val="tx1"/>
                </a:solidFill>
                <a:latin typeface="+mn-lt"/>
                <a:ea typeface="ＭＳ Ｐゴシック" charset="0"/>
                <a:cs typeface="+mn-cs"/>
              </a:rPr>
              <a:t>Content marketing (blogging, articles, white papers, releases, studies, </a:t>
            </a:r>
            <a:r>
              <a:rPr lang="en-US" sz="1200" kern="1200" dirty="0" err="1" smtClean="0">
                <a:solidFill>
                  <a:schemeClr val="tx1"/>
                </a:solidFill>
                <a:latin typeface="+mn-lt"/>
                <a:ea typeface="ＭＳ Ｐゴシック" charset="0"/>
                <a:cs typeface="+mn-cs"/>
              </a:rPr>
              <a:t>infographics</a:t>
            </a:r>
            <a:endParaRPr lang="en-US" sz="12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All should tie together to support a company’s core business goals</a:t>
            </a:r>
            <a:endParaRPr lang="en-US" sz="1400" dirty="0" smtClean="0">
              <a:ea typeface="ＭＳ Ｐゴシック" pitchFamily="34" charset="-128"/>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0EA02B7E-2EAB-4299-BED6-D5D8C3A7F9DE}" type="slidenum">
              <a:rPr lang="en-US" smtClean="0"/>
              <a:pPr/>
              <a:t>3</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Misconception is that social is only for B2C. On the contrary. There are hundreds</a:t>
            </a:r>
            <a:r>
              <a:rPr lang="en-US" sz="1200" kern="1200" baseline="0" dirty="0" smtClean="0">
                <a:solidFill>
                  <a:schemeClr val="tx1"/>
                </a:solidFill>
                <a:latin typeface="+mn-lt"/>
                <a:ea typeface="ＭＳ Ｐゴシック" charset="0"/>
                <a:cs typeface="+mn-cs"/>
              </a:rPr>
              <a:t> of examples of how B2B and professional services companies have successfully benefited from social. I’ll give you two.</a:t>
            </a:r>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2"/>
            <a:r>
              <a:rPr lang="en-US" sz="1200" kern="1200" dirty="0" smtClean="0">
                <a:solidFill>
                  <a:schemeClr val="tx1"/>
                </a:solidFill>
                <a:latin typeface="+mn-lt"/>
                <a:ea typeface="ＭＳ Ｐゴシック" charset="0"/>
                <a:cs typeface="+mn-cs"/>
              </a:rPr>
              <a:t>Worked for IBM – which</a:t>
            </a:r>
            <a:r>
              <a:rPr lang="en-US" sz="1200" kern="1200" baseline="0" dirty="0" smtClean="0">
                <a:solidFill>
                  <a:schemeClr val="tx1"/>
                </a:solidFill>
                <a:latin typeface="+mn-lt"/>
                <a:ea typeface="ＭＳ Ｐゴシック" charset="0"/>
                <a:cs typeface="+mn-cs"/>
              </a:rPr>
              <a:t> boasts thousands of employee blogs</a:t>
            </a:r>
          </a:p>
          <a:p>
            <a:pPr lvl="2"/>
            <a:r>
              <a:rPr lang="en-US" sz="1200" kern="1200" baseline="0" dirty="0" smtClean="0">
                <a:solidFill>
                  <a:schemeClr val="tx1"/>
                </a:solidFill>
                <a:latin typeface="+mn-lt"/>
                <a:ea typeface="ＭＳ Ｐゴシック" charset="0"/>
                <a:cs typeface="+mn-cs"/>
              </a:rPr>
              <a:t>Worked for Intel – which has created numerous virtual communities and networks including via Twitter</a:t>
            </a:r>
            <a:endParaRPr lang="en-US" sz="1200" kern="1200" dirty="0" smtClean="0">
              <a:solidFill>
                <a:schemeClr val="tx1"/>
              </a:solidFill>
              <a:latin typeface="+mn-lt"/>
              <a:ea typeface="ＭＳ Ｐゴシック" charset="0"/>
              <a:cs typeface="+mn-cs"/>
            </a:endParaRPr>
          </a:p>
          <a:p>
            <a:pPr lvl="2"/>
            <a:r>
              <a:rPr lang="en-US" sz="1200" kern="1200" dirty="0" smtClean="0">
                <a:solidFill>
                  <a:schemeClr val="tx1"/>
                </a:solidFill>
                <a:latin typeface="+mn-lt"/>
                <a:ea typeface="ＭＳ Ｐゴシック" charset="0"/>
                <a:cs typeface="+mn-cs"/>
              </a:rPr>
              <a:t>Working</a:t>
            </a:r>
            <a:r>
              <a:rPr lang="en-US" sz="1200" kern="1200" baseline="0" dirty="0" smtClean="0">
                <a:solidFill>
                  <a:schemeClr val="tx1"/>
                </a:solidFill>
                <a:latin typeface="+mn-lt"/>
                <a:ea typeface="ＭＳ Ｐゴシック" charset="0"/>
                <a:cs typeface="+mn-cs"/>
              </a:rPr>
              <a:t> for OI Partners – </a:t>
            </a:r>
          </a:p>
          <a:p>
            <a:pPr lvl="2"/>
            <a:r>
              <a:rPr lang="en-US" sz="1200" kern="1200" dirty="0" smtClean="0">
                <a:solidFill>
                  <a:schemeClr val="tx1"/>
                </a:solidFill>
                <a:latin typeface="+mn-lt"/>
                <a:ea typeface="ＭＳ Ｐゴシック" charset="0"/>
                <a:cs typeface="+mn-cs"/>
              </a:rPr>
              <a:t>Steve Ford</a:t>
            </a:r>
          </a:p>
          <a:p>
            <a:pPr lvl="2"/>
            <a:r>
              <a:rPr lang="en-US" sz="1200" kern="1200" dirty="0" smtClean="0">
                <a:solidFill>
                  <a:schemeClr val="tx1"/>
                </a:solidFill>
                <a:latin typeface="+mn-lt"/>
                <a:ea typeface="ＭＳ Ｐゴシック" charset="0"/>
                <a:cs typeface="+mn-cs"/>
              </a:rPr>
              <a:t>Tom Wharton</a:t>
            </a:r>
          </a:p>
          <a:p>
            <a:pPr lvl="2"/>
            <a:endParaRPr lang="en-US" sz="1200" kern="1200" dirty="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Content is an important component</a:t>
            </a:r>
            <a:r>
              <a:rPr lang="en-US" sz="1200" kern="1200" baseline="0" dirty="0" smtClean="0">
                <a:solidFill>
                  <a:schemeClr val="tx1"/>
                </a:solidFill>
                <a:latin typeface="+mn-lt"/>
                <a:ea typeface="ＭＳ Ｐゴシック" charset="0"/>
                <a:cs typeface="+mn-cs"/>
              </a:rPr>
              <a:t> for effective </a:t>
            </a:r>
            <a:r>
              <a:rPr lang="en-US" sz="1200" kern="1200" dirty="0" smtClean="0">
                <a:solidFill>
                  <a:schemeClr val="tx1"/>
                </a:solidFill>
                <a:latin typeface="+mn-lt"/>
                <a:ea typeface="ＭＳ Ｐゴシック" charset="0"/>
                <a:cs typeface="+mn-cs"/>
              </a:rPr>
              <a:t>digital marketing.</a:t>
            </a:r>
            <a:r>
              <a:rPr lang="en-US" sz="1200" kern="1200" baseline="0" dirty="0" smtClean="0">
                <a:solidFill>
                  <a:schemeClr val="tx1"/>
                </a:solidFill>
                <a:latin typeface="+mn-lt"/>
                <a:ea typeface="ＭＳ Ｐゴシック" charset="0"/>
                <a:cs typeface="+mn-cs"/>
              </a:rPr>
              <a:t> </a:t>
            </a:r>
            <a:endParaRPr lang="en-US" sz="1200" kern="1200" dirty="0" smtClean="0">
              <a:solidFill>
                <a:schemeClr val="tx1"/>
              </a:solidFill>
              <a:latin typeface="+mn-lt"/>
              <a:ea typeface="ＭＳ Ｐゴシック" charset="0"/>
              <a:cs typeface="+mn-cs"/>
            </a:endParaRPr>
          </a:p>
          <a:p>
            <a:pPr lvl="0"/>
            <a:endParaRPr lang="en-US" sz="12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Content:</a:t>
            </a:r>
          </a:p>
          <a:p>
            <a:pPr lvl="1"/>
            <a:r>
              <a:rPr lang="en-US" sz="1200" kern="1200" dirty="0" smtClean="0">
                <a:solidFill>
                  <a:schemeClr val="tx1"/>
                </a:solidFill>
                <a:latin typeface="+mn-lt"/>
                <a:ea typeface="ＭＳ Ｐゴシック" charset="0"/>
                <a:cs typeface="+mn-cs"/>
              </a:rPr>
              <a:t>Shows you as a thought leader</a:t>
            </a:r>
          </a:p>
          <a:p>
            <a:pPr lvl="1"/>
            <a:r>
              <a:rPr lang="en-US" sz="1200" kern="1200" dirty="0" smtClean="0">
                <a:solidFill>
                  <a:schemeClr val="tx1"/>
                </a:solidFill>
                <a:latin typeface="+mn-lt"/>
                <a:ea typeface="ＭＳ Ｐゴシック" charset="0"/>
                <a:cs typeface="+mn-cs"/>
              </a:rPr>
              <a:t>Allows you to tell compelling stories that cause people to WANT to go to your site</a:t>
            </a:r>
          </a:p>
          <a:p>
            <a:pPr lvl="1"/>
            <a:r>
              <a:rPr lang="en-US" sz="1200" kern="1200" dirty="0" smtClean="0">
                <a:solidFill>
                  <a:schemeClr val="tx1"/>
                </a:solidFill>
                <a:latin typeface="+mn-lt"/>
                <a:ea typeface="ＭＳ Ｐゴシック" charset="0"/>
                <a:cs typeface="+mn-cs"/>
              </a:rPr>
              <a:t>Engages people</a:t>
            </a:r>
          </a:p>
          <a:p>
            <a:pPr lvl="1"/>
            <a:r>
              <a:rPr lang="en-US" sz="1200" kern="1200" dirty="0" smtClean="0">
                <a:solidFill>
                  <a:schemeClr val="tx1"/>
                </a:solidFill>
                <a:latin typeface="+mn-lt"/>
                <a:ea typeface="ＭＳ Ｐゴシック" charset="0"/>
                <a:cs typeface="+mn-cs"/>
              </a:rPr>
              <a:t>Helps with SEO</a:t>
            </a:r>
            <a:r>
              <a:rPr lang="en-US" sz="1200" kern="1200" baseline="0" dirty="0" smtClean="0">
                <a:solidFill>
                  <a:schemeClr val="tx1"/>
                </a:solidFill>
                <a:latin typeface="+mn-lt"/>
                <a:ea typeface="ＭＳ Ｐゴシック" charset="0"/>
                <a:cs typeface="+mn-cs"/>
              </a:rPr>
              <a:t> – optimizing website to pull in the type of traffic (read = customers) you want to pull in. When it comes to SEO:</a:t>
            </a:r>
            <a:endParaRPr lang="en-US" sz="1200" kern="1200" dirty="0" smtClean="0">
              <a:solidFill>
                <a:schemeClr val="tx1"/>
              </a:solidFill>
              <a:latin typeface="+mn-lt"/>
              <a:ea typeface="ＭＳ Ｐゴシック" charset="0"/>
              <a:cs typeface="+mn-cs"/>
            </a:endParaRPr>
          </a:p>
          <a:p>
            <a:pPr lvl="2"/>
            <a:r>
              <a:rPr lang="en-US" sz="1200" kern="1200" dirty="0" smtClean="0">
                <a:solidFill>
                  <a:schemeClr val="tx1"/>
                </a:solidFill>
                <a:latin typeface="+mn-lt"/>
                <a:ea typeface="ＭＳ Ｐゴシック" charset="0"/>
                <a:cs typeface="+mn-cs"/>
              </a:rPr>
              <a:t>Keywords are important. </a:t>
            </a:r>
            <a:r>
              <a:rPr lang="en-US" sz="1200" kern="1200" baseline="0" dirty="0" smtClean="0">
                <a:solidFill>
                  <a:schemeClr val="tx1"/>
                </a:solidFill>
                <a:latin typeface="+mn-lt"/>
                <a:ea typeface="ＭＳ Ｐゴシック" charset="0"/>
                <a:cs typeface="+mn-cs"/>
              </a:rPr>
              <a:t>OI’s site is optimized and ranking (#1!) on several keyword phrases. We can send those to you so you can be sure you incorporate them into your own site.</a:t>
            </a:r>
          </a:p>
          <a:p>
            <a:pPr lvl="2"/>
            <a:endParaRPr lang="en-US" sz="1200" kern="1200" dirty="0" smtClean="0">
              <a:solidFill>
                <a:schemeClr val="tx1"/>
              </a:solidFill>
              <a:latin typeface="+mn-lt"/>
              <a:ea typeface="ＭＳ Ｐゴシック" charset="0"/>
              <a:cs typeface="+mn-cs"/>
            </a:endParaRPr>
          </a:p>
          <a:p>
            <a:pPr lvl="2"/>
            <a:r>
              <a:rPr lang="en-US" sz="1200" kern="1200" dirty="0" smtClean="0">
                <a:solidFill>
                  <a:schemeClr val="tx1"/>
                </a:solidFill>
                <a:latin typeface="+mn-lt"/>
                <a:ea typeface="ＭＳ Ｐゴシック" charset="0"/>
                <a:cs typeface="+mn-cs"/>
              </a:rPr>
              <a:t>Relevant content that</a:t>
            </a:r>
            <a:r>
              <a:rPr lang="en-US" sz="1200" kern="1200" baseline="0" dirty="0" smtClean="0">
                <a:solidFill>
                  <a:schemeClr val="tx1"/>
                </a:solidFill>
                <a:latin typeface="+mn-lt"/>
                <a:ea typeface="ＭＳ Ｐゴシック" charset="0"/>
                <a:cs typeface="+mn-cs"/>
              </a:rPr>
              <a:t> your targets want to read is important</a:t>
            </a:r>
            <a:r>
              <a:rPr lang="en-US" sz="1200" kern="1200" dirty="0" smtClean="0">
                <a:solidFill>
                  <a:schemeClr val="tx1"/>
                </a:solidFill>
                <a:latin typeface="+mn-lt"/>
                <a:ea typeface="ＭＳ Ｐゴシック" charset="0"/>
                <a:cs typeface="+mn-cs"/>
              </a:rPr>
              <a:t>. Think about how you’re using content on your site:</a:t>
            </a:r>
          </a:p>
          <a:p>
            <a:pPr lvl="3"/>
            <a:r>
              <a:rPr lang="en-US" sz="1200" kern="1200" dirty="0" smtClean="0">
                <a:solidFill>
                  <a:schemeClr val="tx1"/>
                </a:solidFill>
                <a:latin typeface="+mn-lt"/>
                <a:ea typeface="ＭＳ Ｐゴシック" charset="0"/>
                <a:cs typeface="+mn-cs"/>
              </a:rPr>
              <a:t>Are people landing on the pages you want them to? </a:t>
            </a:r>
          </a:p>
          <a:p>
            <a:pPr lvl="3"/>
            <a:r>
              <a:rPr lang="en-US" sz="1200" kern="1200" dirty="0" smtClean="0">
                <a:solidFill>
                  <a:schemeClr val="tx1"/>
                </a:solidFill>
                <a:latin typeface="+mn-lt"/>
                <a:ea typeface="ＭＳ Ｐゴシック" charset="0"/>
                <a:cs typeface="+mn-cs"/>
              </a:rPr>
              <a:t>Are they staying?</a:t>
            </a:r>
          </a:p>
          <a:p>
            <a:pPr lvl="3"/>
            <a:r>
              <a:rPr lang="en-US" sz="1200" kern="1200" dirty="0" smtClean="0">
                <a:solidFill>
                  <a:schemeClr val="tx1"/>
                </a:solidFill>
                <a:latin typeface="+mn-lt"/>
                <a:ea typeface="ＭＳ Ｐゴシック" charset="0"/>
                <a:cs typeface="+mn-cs"/>
              </a:rPr>
              <a:t>Are they converting? (i.e. contacting you)</a:t>
            </a:r>
          </a:p>
          <a:p>
            <a:pPr lvl="3"/>
            <a:r>
              <a:rPr lang="en-US" sz="1200" kern="1200" dirty="0" smtClean="0">
                <a:solidFill>
                  <a:schemeClr val="tx1"/>
                </a:solidFill>
                <a:latin typeface="+mn-lt"/>
                <a:ea typeface="ＭＳ Ｐゴシック" charset="0"/>
                <a:cs typeface="+mn-cs"/>
              </a:rPr>
              <a:t>Are you turning</a:t>
            </a:r>
            <a:r>
              <a:rPr lang="en-US" sz="1200" kern="1200" baseline="0" dirty="0" smtClean="0">
                <a:solidFill>
                  <a:schemeClr val="tx1"/>
                </a:solidFill>
                <a:latin typeface="+mn-lt"/>
                <a:ea typeface="ＭＳ Ｐゴシック" charset="0"/>
                <a:cs typeface="+mn-cs"/>
              </a:rPr>
              <a:t> those converted visitors into customers?</a:t>
            </a:r>
          </a:p>
          <a:p>
            <a:pPr lvl="0"/>
            <a:r>
              <a:rPr lang="en-US" sz="1200" kern="1200" dirty="0" smtClean="0">
                <a:solidFill>
                  <a:schemeClr val="tx1"/>
                </a:solidFill>
                <a:latin typeface="+mn-lt"/>
                <a:ea typeface="ＭＳ Ｐゴシック" charset="0"/>
                <a:cs typeface="+mn-cs"/>
              </a:rPr>
              <a:t>This</a:t>
            </a:r>
            <a:r>
              <a:rPr lang="en-US" sz="1200" kern="1200" baseline="0" dirty="0" smtClean="0">
                <a:solidFill>
                  <a:schemeClr val="tx1"/>
                </a:solidFill>
                <a:latin typeface="+mn-lt"/>
                <a:ea typeface="ＭＳ Ｐゴシック" charset="0"/>
                <a:cs typeface="+mn-cs"/>
              </a:rPr>
              <a:t> is why we’re always asking you for blog ideas and contributions. Why we are asking you for website content (outplacement). Why Sal always asks for input on press releases.</a:t>
            </a:r>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baseline="0" dirty="0" smtClean="0">
                <a:solidFill>
                  <a:schemeClr val="tx1"/>
                </a:solidFill>
                <a:latin typeface="+mn-lt"/>
                <a:ea typeface="ＭＳ Ｐゴシック" charset="0"/>
                <a:cs typeface="+mn-cs"/>
              </a:rPr>
              <a:t>For OI Partners, the entire </a:t>
            </a:r>
            <a:r>
              <a:rPr lang="en-US" sz="1200" kern="1200" baseline="0" dirty="0" err="1" smtClean="0">
                <a:solidFill>
                  <a:schemeClr val="tx1"/>
                </a:solidFill>
                <a:latin typeface="+mn-lt"/>
                <a:ea typeface="ＭＳ Ｐゴシック" charset="0"/>
                <a:cs typeface="+mn-cs"/>
              </a:rPr>
              <a:t>marcom</a:t>
            </a:r>
            <a:r>
              <a:rPr lang="en-US" sz="1200" kern="1200" baseline="0" dirty="0" smtClean="0">
                <a:solidFill>
                  <a:schemeClr val="tx1"/>
                </a:solidFill>
                <a:latin typeface="+mn-lt"/>
                <a:ea typeface="ＭＳ Ｐゴシック" charset="0"/>
                <a:cs typeface="+mn-cs"/>
              </a:rPr>
              <a:t> team works together when it comes to content. W</a:t>
            </a:r>
            <a:r>
              <a:rPr lang="en-US" sz="1200" kern="1200" dirty="0" smtClean="0">
                <a:solidFill>
                  <a:schemeClr val="tx1"/>
                </a:solidFill>
                <a:latin typeface="+mn-lt"/>
                <a:ea typeface="ＭＳ Ｐゴシック" charset="0"/>
                <a:cs typeface="+mn-cs"/>
              </a:rPr>
              <a:t>ebsite. Email. Newsletter. SM. PR.</a:t>
            </a:r>
            <a:endParaRPr lang="en-US" sz="1200" kern="1200" baseline="0" dirty="0" smtClean="0">
              <a:solidFill>
                <a:schemeClr val="tx1"/>
              </a:solidFill>
              <a:latin typeface="+mn-lt"/>
              <a:ea typeface="ＭＳ Ｐゴシック" charset="0"/>
              <a:cs typeface="+mn-cs"/>
            </a:endParaRPr>
          </a:p>
          <a:p>
            <a:pPr lvl="0"/>
            <a:endParaRPr lang="en-US" sz="1200" kern="1200" baseline="0" dirty="0" smtClean="0">
              <a:solidFill>
                <a:schemeClr val="tx1"/>
              </a:solidFill>
              <a:latin typeface="+mn-lt"/>
              <a:ea typeface="ＭＳ Ｐゴシック" charset="0"/>
              <a:cs typeface="+mn-cs"/>
            </a:endParaRPr>
          </a:p>
          <a:p>
            <a:pPr lvl="0"/>
            <a:r>
              <a:rPr lang="en-US" sz="1200" kern="1200" baseline="0" dirty="0" smtClean="0">
                <a:solidFill>
                  <a:schemeClr val="tx1"/>
                </a:solidFill>
                <a:latin typeface="+mn-lt"/>
                <a:ea typeface="ＭＳ Ｐゴシック" charset="0"/>
                <a:cs typeface="+mn-cs"/>
              </a:rPr>
              <a:t>Where to find content for social purposes:</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latin typeface="+mn-lt"/>
                <a:ea typeface="ＭＳ Ｐゴシック" charset="0"/>
                <a:cs typeface="+mn-cs"/>
              </a:rPr>
              <a:t>Articles you read - </a:t>
            </a:r>
            <a:r>
              <a:rPr lang="en-US" sz="1200" kern="1200" baseline="0" dirty="0" err="1" smtClean="0">
                <a:solidFill>
                  <a:schemeClr val="tx1"/>
                </a:solidFill>
                <a:latin typeface="+mn-lt"/>
                <a:ea typeface="ＭＳ Ｐゴシック" charset="0"/>
                <a:cs typeface="+mn-cs"/>
              </a:rPr>
              <a:t>Flipboard</a:t>
            </a:r>
            <a:endParaRPr lang="en-US" sz="1200" kern="1200" baseline="0" dirty="0" smtClean="0">
              <a:solidFill>
                <a:schemeClr val="tx1"/>
              </a:solidFill>
              <a:latin typeface="+mn-lt"/>
              <a:ea typeface="ＭＳ Ｐゴシック" charset="0"/>
              <a:cs typeface="+mn-cs"/>
            </a:endParaRPr>
          </a:p>
          <a:p>
            <a:pPr lvl="1"/>
            <a:r>
              <a:rPr lang="en-US" sz="1200" kern="1200" baseline="0" dirty="0" smtClean="0">
                <a:solidFill>
                  <a:schemeClr val="tx1"/>
                </a:solidFill>
                <a:latin typeface="+mn-lt"/>
                <a:ea typeface="ＭＳ Ｐゴシック" charset="0"/>
                <a:cs typeface="+mn-cs"/>
              </a:rPr>
              <a:t>Other peoples’ tweets or posts</a:t>
            </a:r>
          </a:p>
          <a:p>
            <a:pPr lvl="1"/>
            <a:r>
              <a:rPr lang="en-US" sz="1200" kern="1200" baseline="0" dirty="0" smtClean="0">
                <a:solidFill>
                  <a:schemeClr val="tx1"/>
                </a:solidFill>
                <a:latin typeface="+mn-lt"/>
                <a:ea typeface="ＭＳ Ｐゴシック" charset="0"/>
                <a:cs typeface="+mn-cs"/>
              </a:rPr>
              <a:t>What others are reading</a:t>
            </a:r>
          </a:p>
          <a:p>
            <a:pPr lvl="1"/>
            <a:r>
              <a:rPr lang="en-US" sz="1200" kern="1200" baseline="0" dirty="0" smtClean="0">
                <a:solidFill>
                  <a:schemeClr val="tx1"/>
                </a:solidFill>
                <a:latin typeface="+mn-lt"/>
                <a:ea typeface="ＭＳ Ｐゴシック" charset="0"/>
                <a:cs typeface="+mn-cs"/>
              </a:rPr>
              <a:t>Videos</a:t>
            </a:r>
          </a:p>
          <a:p>
            <a:pPr lvl="1"/>
            <a:r>
              <a:rPr lang="en-US" sz="1200" kern="1200" baseline="0" dirty="0" smtClean="0">
                <a:solidFill>
                  <a:schemeClr val="tx1"/>
                </a:solidFill>
                <a:latin typeface="+mn-lt"/>
                <a:ea typeface="ＭＳ Ｐゴシック" charset="0"/>
                <a:cs typeface="+mn-cs"/>
              </a:rPr>
              <a:t>OI Partners blog</a:t>
            </a:r>
          </a:p>
          <a:p>
            <a:pPr lvl="1"/>
            <a:r>
              <a:rPr lang="en-US" sz="1200" kern="1200" baseline="0" dirty="0" smtClean="0">
                <a:solidFill>
                  <a:schemeClr val="tx1"/>
                </a:solidFill>
                <a:latin typeface="+mn-lt"/>
                <a:ea typeface="ＭＳ Ｐゴシック" charset="0"/>
                <a:cs typeface="+mn-cs"/>
              </a:rPr>
              <a:t>OI Partners newsletter</a:t>
            </a:r>
          </a:p>
          <a:p>
            <a:pPr lvl="1"/>
            <a:r>
              <a:rPr lang="en-US" sz="1200" kern="1200" baseline="0" dirty="0" smtClean="0">
                <a:solidFill>
                  <a:schemeClr val="tx1"/>
                </a:solidFill>
                <a:latin typeface="+mn-lt"/>
                <a:ea typeface="ＭＳ Ｐゴシック" charset="0"/>
                <a:cs typeface="+mn-cs"/>
              </a:rPr>
              <a:t>Press releases</a:t>
            </a:r>
          </a:p>
          <a:p>
            <a:pPr lvl="1"/>
            <a:r>
              <a:rPr lang="en-US" sz="1200" kern="1200" baseline="0" dirty="0" smtClean="0">
                <a:solidFill>
                  <a:schemeClr val="tx1"/>
                </a:solidFill>
                <a:latin typeface="+mn-lt"/>
                <a:ea typeface="ＭＳ Ｐゴシック" charset="0"/>
                <a:cs typeface="+mn-cs"/>
              </a:rPr>
              <a:t>OI Partners website</a:t>
            </a:r>
          </a:p>
          <a:p>
            <a:pPr lvl="1"/>
            <a:r>
              <a:rPr lang="en-US" sz="1200" kern="1200" baseline="0" dirty="0" smtClean="0">
                <a:solidFill>
                  <a:schemeClr val="tx1"/>
                </a:solidFill>
                <a:latin typeface="+mn-lt"/>
                <a:ea typeface="ＭＳ Ｐゴシック" charset="0"/>
                <a:cs typeface="+mn-cs"/>
              </a:rPr>
              <a:t>Other blogs you read</a:t>
            </a:r>
            <a:endParaRPr lang="en-US" sz="1200" kern="1200" dirty="0">
              <a:solidFill>
                <a:schemeClr val="tx1"/>
              </a:solidFill>
              <a:latin typeface="+mn-lt"/>
              <a:ea typeface="ＭＳ Ｐゴシック" charset="0"/>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0EA02B7E-2EAB-4299-BED6-D5D8C3A7F9DE}"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dirty="0" smtClean="0"/>
              <a:t>It’s an investment. But the pay off can be worth it if working effectively toward your goals. </a:t>
            </a:r>
            <a:r>
              <a:rPr lang="en-US" sz="1200" baseline="0" dirty="0" smtClean="0"/>
              <a:t>Think of it like this: if you have time to read, you have time to be social. If you have time to counsel clients, you have time to be social. Others can benefit from what you are reading. Others can benefit from your expertise and leadership.</a:t>
            </a:r>
          </a:p>
          <a:p>
            <a:pPr lvl="0"/>
            <a:endParaRPr lang="en-US" sz="1200" kern="1200" baseline="0" dirty="0" smtClean="0">
              <a:solidFill>
                <a:schemeClr val="tx1"/>
              </a:solidFill>
              <a:latin typeface="+mn-lt"/>
              <a:ea typeface="ＭＳ Ｐゴシック" charset="0"/>
              <a:cs typeface="+mn-cs"/>
            </a:endParaRPr>
          </a:p>
          <a:p>
            <a:pPr lvl="0">
              <a:buFontTx/>
              <a:buChar char="-"/>
            </a:pPr>
            <a:r>
              <a:rPr lang="en-US" sz="1200" kern="1200" baseline="0" dirty="0" smtClean="0">
                <a:solidFill>
                  <a:schemeClr val="tx1"/>
                </a:solidFill>
                <a:latin typeface="+mn-lt"/>
                <a:ea typeface="ＭＳ Ｐゴシック" charset="0"/>
                <a:cs typeface="+mn-cs"/>
              </a:rPr>
              <a:t>Or, think of it like any new business activity. Something you just need to do.</a:t>
            </a:r>
          </a:p>
          <a:p>
            <a:pPr lvl="0">
              <a:buFontTx/>
              <a:buChar char="-"/>
            </a:pPr>
            <a:r>
              <a:rPr lang="en-US" sz="1200" kern="1200" baseline="0" dirty="0" smtClean="0">
                <a:solidFill>
                  <a:schemeClr val="tx1"/>
                </a:solidFill>
                <a:latin typeface="+mn-lt"/>
                <a:ea typeface="ＭＳ Ｐゴシック" charset="0"/>
                <a:cs typeface="+mn-cs"/>
              </a:rPr>
              <a:t>Schedule time in your day for it.</a:t>
            </a:r>
          </a:p>
          <a:p>
            <a:pPr lvl="0">
              <a:buFontTx/>
              <a:buChar char="-"/>
            </a:pPr>
            <a:r>
              <a:rPr lang="en-US" sz="1200" kern="1200" baseline="0" dirty="0" smtClean="0">
                <a:solidFill>
                  <a:schemeClr val="tx1"/>
                </a:solidFill>
                <a:latin typeface="+mn-lt"/>
                <a:ea typeface="ＭＳ Ｐゴシック" charset="0"/>
                <a:cs typeface="+mn-cs"/>
              </a:rPr>
              <a:t>Beware of automating your social activity. You can do it. But do it cautiously.</a:t>
            </a:r>
          </a:p>
          <a:p>
            <a:pPr lvl="0">
              <a:buFontTx/>
              <a:buChar char="-"/>
            </a:pPr>
            <a:endParaRPr lang="en-US" sz="1200" kern="1200" baseline="0" dirty="0" smtClean="0">
              <a:solidFill>
                <a:schemeClr val="tx1"/>
              </a:solidFill>
              <a:latin typeface="+mn-lt"/>
              <a:ea typeface="ＭＳ Ｐゴシック" charset="0"/>
              <a:cs typeface="+mn-cs"/>
            </a:endParaRPr>
          </a:p>
          <a:p>
            <a:pPr lvl="0">
              <a:buFontTx/>
              <a:buChar char="-"/>
            </a:pPr>
            <a:r>
              <a:rPr lang="en-US" sz="1200" kern="1200" baseline="0" dirty="0" smtClean="0">
                <a:solidFill>
                  <a:schemeClr val="tx1"/>
                </a:solidFill>
                <a:latin typeface="+mn-lt"/>
                <a:ea typeface="ＭＳ Ｐゴシック" charset="0"/>
                <a:cs typeface="+mn-cs"/>
              </a:rPr>
              <a:t>The social team at OI Partners proactively schedules time for social activity – and the investment is paying off.</a:t>
            </a:r>
          </a:p>
          <a:p>
            <a:pPr lvl="1"/>
            <a:r>
              <a:rPr lang="en-US" sz="1200" kern="1200" dirty="0" smtClean="0">
                <a:solidFill>
                  <a:schemeClr val="tx1"/>
                </a:solidFill>
                <a:latin typeface="+mn-lt"/>
                <a:ea typeface="ＭＳ Ｐゴシック" charset="0"/>
                <a:cs typeface="+mn-cs"/>
              </a:rPr>
              <a:t>LinkedIn - Chris</a:t>
            </a:r>
          </a:p>
          <a:p>
            <a:pPr lvl="1"/>
            <a:r>
              <a:rPr lang="en-US" sz="1200" kern="1200" dirty="0" smtClean="0">
                <a:solidFill>
                  <a:schemeClr val="tx1"/>
                </a:solidFill>
                <a:latin typeface="+mn-lt"/>
                <a:ea typeface="ＭＳ Ｐゴシック" charset="0"/>
                <a:cs typeface="+mn-cs"/>
              </a:rPr>
              <a:t>Blog – Jill</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ＭＳ Ｐゴシック" charset="0"/>
                <a:cs typeface="+mn-cs"/>
              </a:rPr>
              <a:t>Twitter – Susan/Stephanie (Jill can reference)</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sz="1200" kern="1200" dirty="0" err="1" smtClean="0">
                <a:solidFill>
                  <a:schemeClr val="tx1"/>
                </a:solidFill>
                <a:latin typeface="+mn-lt"/>
                <a:ea typeface="ＭＳ Ｐゴシック" charset="0"/>
                <a:cs typeface="+mn-cs"/>
              </a:rPr>
              <a:t>Facebook</a:t>
            </a:r>
            <a:r>
              <a:rPr lang="en-US" sz="1200" kern="1200" dirty="0" smtClean="0">
                <a:solidFill>
                  <a:schemeClr val="tx1"/>
                </a:solidFill>
                <a:latin typeface="+mn-lt"/>
                <a:ea typeface="ＭＳ Ｐゴシック" charset="0"/>
                <a:cs typeface="+mn-cs"/>
              </a:rPr>
              <a:t> – Jessica (Jill can reference)</a:t>
            </a:r>
          </a:p>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mn-lt"/>
              <a:ea typeface="ＭＳ Ｐゴシック" charset="0"/>
              <a:cs typeface="+mn-cs"/>
            </a:endParaRPr>
          </a:p>
          <a:p>
            <a:pPr lvl="1"/>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1"/>
            <a:r>
              <a:rPr lang="en-US" sz="1200" kern="1200" dirty="0" smtClean="0">
                <a:solidFill>
                  <a:schemeClr val="tx1"/>
                </a:solidFill>
                <a:latin typeface="+mn-lt"/>
                <a:ea typeface="ＭＳ Ｐゴシック" charset="0"/>
                <a:cs typeface="+mn-cs"/>
              </a:rPr>
              <a:t>It’s easier to be involved in</a:t>
            </a:r>
            <a:r>
              <a:rPr lang="en-US" sz="1200" kern="1200" baseline="0" dirty="0" smtClean="0">
                <a:solidFill>
                  <a:schemeClr val="tx1"/>
                </a:solidFill>
                <a:latin typeface="+mn-lt"/>
                <a:ea typeface="ＭＳ Ｐゴシック" charset="0"/>
                <a:cs typeface="+mn-cs"/>
              </a:rPr>
              <a:t> social if it becomes “just part of what you do.” Incorporate it into your daily routine as often as you can.</a:t>
            </a:r>
          </a:p>
          <a:p>
            <a:pPr lvl="1"/>
            <a:endParaRPr lang="en-US" sz="1200" kern="1200" baseline="0" dirty="0" smtClean="0">
              <a:solidFill>
                <a:schemeClr val="tx1"/>
              </a:solidFill>
              <a:latin typeface="+mn-lt"/>
              <a:ea typeface="ＭＳ Ｐゴシック" charset="0"/>
              <a:cs typeface="+mn-cs"/>
            </a:endParaRPr>
          </a:p>
          <a:p>
            <a:pPr lvl="1"/>
            <a:r>
              <a:rPr lang="en-US" sz="1200" kern="1200" baseline="0" dirty="0" smtClean="0">
                <a:solidFill>
                  <a:schemeClr val="tx1"/>
                </a:solidFill>
                <a:latin typeface="+mn-lt"/>
                <a:ea typeface="ＭＳ Ｐゴシック" charset="0"/>
                <a:cs typeface="+mn-cs"/>
              </a:rPr>
              <a:t>Might be easier to do if you follow a process.</a:t>
            </a:r>
          </a:p>
          <a:p>
            <a:pPr lvl="1"/>
            <a:endParaRPr lang="en-US" sz="1200" kern="1200" baseline="0" dirty="0" smtClean="0">
              <a:solidFill>
                <a:schemeClr val="tx1"/>
              </a:solidFill>
              <a:latin typeface="+mn-lt"/>
              <a:ea typeface="ＭＳ Ｐゴシック" charset="0"/>
              <a:cs typeface="+mn-cs"/>
            </a:endParaRPr>
          </a:p>
          <a:p>
            <a:pPr lvl="1"/>
            <a:r>
              <a:rPr lang="en-US" sz="1200" kern="1200" baseline="0" dirty="0" smtClean="0">
                <a:solidFill>
                  <a:schemeClr val="tx1"/>
                </a:solidFill>
                <a:latin typeface="+mn-lt"/>
                <a:ea typeface="ＭＳ Ｐゴシック" charset="0"/>
                <a:cs typeface="+mn-cs"/>
              </a:rPr>
              <a:t>Social media handbook offers some good insight for getting started and getting involved. [pass this out or point to it on PRC]</a:t>
            </a:r>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Set goals. This probably</a:t>
            </a:r>
            <a:r>
              <a:rPr lang="en-US" sz="1200" kern="1200" baseline="0" dirty="0" smtClean="0">
                <a:solidFill>
                  <a:schemeClr val="tx1"/>
                </a:solidFill>
                <a:latin typeface="+mn-lt"/>
                <a:ea typeface="ＭＳ Ｐゴシック" charset="0"/>
                <a:cs typeface="+mn-cs"/>
              </a:rPr>
              <a:t> will include what you plan to contribute and how you plan to grow relationships. It might include how many people you drove to your website from your social activity. It might include how many people found you through your social activity. It MIGHT include number of followers, friends or likes, but that doesn’t tell you how you’ve influenced behavior or engaged people. </a:t>
            </a:r>
          </a:p>
          <a:p>
            <a:pPr lvl="0"/>
            <a:endParaRPr lang="en-US" sz="1200" kern="1200" baseline="0" dirty="0" smtClean="0">
              <a:solidFill>
                <a:schemeClr val="tx1"/>
              </a:solidFill>
              <a:latin typeface="+mn-lt"/>
              <a:ea typeface="ＭＳ Ｐゴシック" charset="0"/>
              <a:cs typeface="+mn-cs"/>
            </a:endParaRPr>
          </a:p>
          <a:p>
            <a:pPr lvl="0"/>
            <a:r>
              <a:rPr lang="en-US" sz="1200" kern="1200" baseline="0" dirty="0" smtClean="0">
                <a:solidFill>
                  <a:schemeClr val="tx1"/>
                </a:solidFill>
                <a:latin typeface="+mn-lt"/>
                <a:ea typeface="ＭＳ Ｐゴシック" charset="0"/>
                <a:cs typeface="+mn-cs"/>
              </a:rPr>
              <a:t>One thing to remember is that it’s not easy to measure. But start small. And be realistic.</a:t>
            </a:r>
          </a:p>
          <a:p>
            <a:pPr lvl="0"/>
            <a:endParaRPr lang="en-US" sz="1200" kern="1200" baseline="0" dirty="0" smtClean="0">
              <a:solidFill>
                <a:schemeClr val="tx1"/>
              </a:solidFill>
              <a:latin typeface="+mn-lt"/>
              <a:ea typeface="ＭＳ Ｐゴシック" charset="0"/>
              <a:cs typeface="+mn-cs"/>
            </a:endParaRPr>
          </a:p>
          <a:p>
            <a:pPr lvl="0"/>
            <a:r>
              <a:rPr lang="en-US" sz="1200" kern="1200" baseline="0" dirty="0" smtClean="0">
                <a:solidFill>
                  <a:schemeClr val="tx1"/>
                </a:solidFill>
                <a:latin typeface="+mn-lt"/>
                <a:ea typeface="ＭＳ Ｐゴシック" charset="0"/>
                <a:cs typeface="+mn-cs"/>
              </a:rPr>
              <a:t>Strive to understand:</a:t>
            </a:r>
          </a:p>
          <a:p>
            <a:pPr lvl="0"/>
            <a:r>
              <a:rPr lang="en-US" sz="1200" kern="1200" dirty="0" smtClean="0">
                <a:solidFill>
                  <a:schemeClr val="tx1"/>
                </a:solidFill>
                <a:latin typeface="+mn-lt"/>
                <a:ea typeface="ＭＳ Ｐゴシック" charset="0"/>
                <a:cs typeface="+mn-cs"/>
              </a:rPr>
              <a:t>Did we learn something about our customers that we didn’t know before?</a:t>
            </a:r>
            <a:endParaRPr lang="en-US" sz="14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Did our customers learn something about us?</a:t>
            </a:r>
            <a:endParaRPr lang="en-US" sz="14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Were we able to engage our customers in new conversations?</a:t>
            </a:r>
            <a:endParaRPr lang="en-US" sz="14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Do our employees have an effective new tool for external feedback and reputation management?</a:t>
            </a:r>
            <a:endParaRPr lang="en-US" sz="1400" kern="1200" dirty="0" smtClean="0">
              <a:solidFill>
                <a:schemeClr val="tx1"/>
              </a:solidFill>
              <a:latin typeface="+mn-lt"/>
              <a:ea typeface="ＭＳ Ｐゴシック" charset="0"/>
              <a:cs typeface="+mn-cs"/>
            </a:endParaRPr>
          </a:p>
          <a:p>
            <a:pPr lvl="0"/>
            <a:r>
              <a:rPr lang="en-US" sz="1200" kern="1200" dirty="0" smtClean="0">
                <a:solidFill>
                  <a:schemeClr val="tx1"/>
                </a:solidFill>
                <a:latin typeface="+mn-lt"/>
                <a:ea typeface="ＭＳ Ｐゴシック" charset="0"/>
                <a:cs typeface="+mn-cs"/>
              </a:rPr>
              <a:t>Most importantly and critically, did our business goals get accomplished as a result of digital marketing efforts?</a:t>
            </a:r>
            <a:endParaRPr lang="en-US" sz="1400" kern="1200" dirty="0" smtClean="0">
              <a:solidFill>
                <a:schemeClr val="tx1"/>
              </a:solidFill>
              <a:latin typeface="+mn-lt"/>
              <a:ea typeface="ＭＳ Ｐゴシック" charset="0"/>
              <a:cs typeface="+mn-cs"/>
            </a:endParaRPr>
          </a:p>
          <a:p>
            <a:pPr lvl="1"/>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dirty="0" smtClean="0">
                <a:ea typeface="ＭＳ Ｐゴシック" pitchFamily="34" charset="-128"/>
              </a:rPr>
              <a:t>Each channel has</a:t>
            </a:r>
            <a:r>
              <a:rPr lang="en-US" sz="1600" baseline="0" dirty="0" smtClean="0">
                <a:ea typeface="ＭＳ Ｐゴシック" pitchFamily="34" charset="-128"/>
              </a:rPr>
              <a:t> set specific, measurable goals. More than what is here. Very specific so we can better understand if we are meeting THESE goals and in particular, corporate goals.</a:t>
            </a:r>
            <a:endParaRPr lang="en-US" sz="1600" dirty="0" smtClean="0">
              <a:ea typeface="ＭＳ Ｐゴシック" pitchFamily="34" charset="-128"/>
            </a:endParaRPr>
          </a:p>
          <a:p>
            <a:endParaRPr lang="en-US" sz="1600" dirty="0" smtClean="0">
              <a:ea typeface="ＭＳ Ｐゴシック" pitchFamily="34" charset="-128"/>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37</a:t>
            </a:fld>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If</a:t>
            </a:r>
            <a:r>
              <a:rPr lang="en-US" sz="1200" kern="1200" baseline="0" dirty="0" smtClean="0">
                <a:solidFill>
                  <a:schemeClr val="tx1"/>
                </a:solidFill>
                <a:latin typeface="+mn-lt"/>
                <a:ea typeface="ＭＳ Ｐゴシック" charset="0"/>
                <a:cs typeface="+mn-cs"/>
              </a:rPr>
              <a:t> you can’t do them all, pick one and commit to doing it well. Figure out where your core audience is and be there.</a:t>
            </a:r>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ＭＳ Ｐゴシック" charset="0"/>
                <a:cs typeface="+mn-cs"/>
              </a:rPr>
              <a:t>If you have time to read articles or industry reports, you have time to participate</a:t>
            </a:r>
            <a:r>
              <a:rPr lang="en-US" sz="1200" kern="1200" baseline="0" dirty="0" smtClean="0">
                <a:solidFill>
                  <a:schemeClr val="tx1"/>
                </a:solidFill>
                <a:latin typeface="+mn-lt"/>
                <a:ea typeface="ＭＳ Ｐゴシック" charset="0"/>
                <a:cs typeface="+mn-cs"/>
              </a:rPr>
              <a:t> in social media. If you have time to read OI Partners blogs or send out the newsletter, you have time to participate in social media. And if you just don’t have the time, then social media probably is not a good idea for you.</a:t>
            </a:r>
          </a:p>
          <a:p>
            <a:pPr lvl="0"/>
            <a:endParaRPr lang="en-US" sz="1200" kern="1200" baseline="0" dirty="0" smtClean="0">
              <a:solidFill>
                <a:schemeClr val="tx1"/>
              </a:solidFill>
              <a:latin typeface="+mn-lt"/>
              <a:ea typeface="ＭＳ Ｐゴシック" charset="0"/>
              <a:cs typeface="+mn-cs"/>
            </a:endParaRPr>
          </a:p>
          <a:p>
            <a:r>
              <a:rPr lang="en-US" sz="1200" kern="1200" dirty="0" smtClean="0">
                <a:solidFill>
                  <a:schemeClr val="tx1"/>
                </a:solidFill>
                <a:latin typeface="+mn-lt"/>
                <a:ea typeface="ＭＳ Ｐゴシック" charset="0"/>
                <a:cs typeface="+mn-cs"/>
              </a:rPr>
              <a:t>partners remember that they need to know about SM not only to meet OI Partners objectives and their own firms but SM is also changing how job seekers find new opportunities and how embarrassing it would be if we are the “experts” in job search and we don’t know or don’t educate our candidates that jobs can be found on Twitter and LinkedIn.</a:t>
            </a:r>
          </a:p>
          <a:p>
            <a:r>
              <a:rPr lang="en-US" sz="1200" kern="1200" dirty="0" smtClean="0">
                <a:solidFill>
                  <a:schemeClr val="tx1"/>
                </a:solidFill>
                <a:latin typeface="+mn-lt"/>
                <a:ea typeface="ＭＳ Ｐゴシック" charset="0"/>
                <a:cs typeface="+mn-cs"/>
              </a:rPr>
              <a:t> </a:t>
            </a:r>
          </a:p>
          <a:p>
            <a:r>
              <a:rPr lang="en-US" sz="1200" kern="1200" dirty="0" smtClean="0">
                <a:solidFill>
                  <a:schemeClr val="tx1"/>
                </a:solidFill>
                <a:latin typeface="+mn-lt"/>
                <a:ea typeface="ＭＳ Ｐゴシック" charset="0"/>
                <a:cs typeface="+mn-cs"/>
              </a:rPr>
              <a:t>There are more reasons than just meeting OI Partners objectives. We need to stay current and up-to-date in our field of expertise.</a:t>
            </a:r>
          </a:p>
          <a:p>
            <a:endParaRPr lang="en-US" sz="1200" kern="1200" dirty="0" smtClean="0">
              <a:solidFill>
                <a:schemeClr val="tx1"/>
              </a:solidFill>
              <a:latin typeface="+mn-lt"/>
              <a:ea typeface="ＭＳ Ｐゴシック" charset="0"/>
              <a:cs typeface="+mn-cs"/>
            </a:endParaRPr>
          </a:p>
          <a:p>
            <a:r>
              <a:rPr lang="en-US" sz="1200" kern="1200" dirty="0" smtClean="0">
                <a:solidFill>
                  <a:schemeClr val="tx1"/>
                </a:solidFill>
                <a:latin typeface="+mn-lt"/>
                <a:ea typeface="ＭＳ Ｐゴシック" charset="0"/>
                <a:cs typeface="+mn-cs"/>
              </a:rPr>
              <a:t>Pick up a copy of the handbook and read it. Has some specific tactics to implement for getting started, and basic reminders about best practices if you’re already</a:t>
            </a:r>
            <a:r>
              <a:rPr lang="en-US" sz="1200" kern="1200" baseline="0" dirty="0" smtClean="0">
                <a:solidFill>
                  <a:schemeClr val="tx1"/>
                </a:solidFill>
                <a:latin typeface="+mn-lt"/>
                <a:ea typeface="ＭＳ Ｐゴシック" charset="0"/>
                <a:cs typeface="+mn-cs"/>
              </a:rPr>
              <a:t> in it.</a:t>
            </a:r>
            <a:endParaRPr lang="en-US" sz="1200" kern="1200" dirty="0" smtClean="0">
              <a:solidFill>
                <a:schemeClr val="tx1"/>
              </a:solidFill>
              <a:latin typeface="+mn-lt"/>
              <a:ea typeface="ＭＳ Ｐゴシック" charset="0"/>
              <a:cs typeface="+mn-cs"/>
            </a:endParaRPr>
          </a:p>
          <a:p>
            <a:pPr lvl="0"/>
            <a:endParaRPr lang="en-US" sz="1200" kern="1200" dirty="0" smtClean="0">
              <a:solidFill>
                <a:schemeClr val="tx1"/>
              </a:solidFill>
              <a:latin typeface="+mn-lt"/>
              <a:ea typeface="ＭＳ Ｐゴシック" charset="0"/>
              <a:cs typeface="+mn-cs"/>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600" dirty="0" smtClean="0">
                <a:ea typeface="ＭＳ Ｐゴシック" pitchFamily="34" charset="-128"/>
              </a:rPr>
              <a:t>To improve engagement with OI Partners</a:t>
            </a:r>
            <a:r>
              <a:rPr lang="en-US" altLang="ja-JP" sz="1600" dirty="0" smtClean="0">
                <a:ea typeface="ＭＳ Ｐゴシック" pitchFamily="34" charset="-128"/>
              </a:rPr>
              <a:t> customers and potential customers</a:t>
            </a:r>
          </a:p>
          <a:p>
            <a:pPr eaLnBrk="1" hangingPunct="1"/>
            <a:r>
              <a:rPr lang="en-US" sz="1600" dirty="0" smtClean="0">
                <a:ea typeface="ＭＳ Ｐゴシック" pitchFamily="34" charset="-128"/>
              </a:rPr>
              <a:t>To increase visibility, influence and integrity of the OI Partners brand</a:t>
            </a:r>
          </a:p>
          <a:p>
            <a:pPr eaLnBrk="1" hangingPunct="1"/>
            <a:r>
              <a:rPr lang="en-US" sz="1600" dirty="0" smtClean="0">
                <a:ea typeface="ＭＳ Ｐゴシック" pitchFamily="34" charset="-128"/>
              </a:rPr>
              <a:t>To drive more leads to OI Partners and firms</a:t>
            </a:r>
          </a:p>
          <a:p>
            <a:pPr eaLnBrk="1" hangingPunct="1"/>
            <a:r>
              <a:rPr lang="en-US" sz="1600" dirty="0" smtClean="0">
                <a:ea typeface="ＭＳ Ｐゴシック" pitchFamily="34" charset="-128"/>
              </a:rPr>
              <a:t>To increase website traffic and improve search engine optimization ranking</a:t>
            </a:r>
          </a:p>
          <a:p>
            <a:endParaRPr lang="en-US" sz="1600" dirty="0" smtClean="0">
              <a:ea typeface="ＭＳ Ｐゴシック" pitchFamily="34" charset="-128"/>
            </a:endParaRPr>
          </a:p>
        </p:txBody>
      </p:sp>
      <p:sp>
        <p:nvSpPr>
          <p:cNvPr id="33796" name="Slide Number Placeholder 3"/>
          <p:cNvSpPr>
            <a:spLocks noGrp="1"/>
          </p:cNvSpPr>
          <p:nvPr>
            <p:ph type="sldNum" sz="quarter" idx="5"/>
          </p:nvPr>
        </p:nvSpPr>
        <p:spPr bwMode="auto">
          <a:noFill/>
          <a:ln>
            <a:miter lim="800000"/>
            <a:headEnd/>
            <a:tailEnd/>
          </a:ln>
        </p:spPr>
        <p:txBody>
          <a:bodyPr/>
          <a:lstStyle/>
          <a:p>
            <a:fld id="{17136EAA-F455-4B1D-97A6-533970F39ADE}" type="slidenum">
              <a:rPr lang="en-US" smtClean="0"/>
              <a:pPr/>
              <a:t>4</a:t>
            </a:fld>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2400" smtClean="0">
                <a:ea typeface="ＭＳ Ｐゴシック" pitchFamily="34" charset="-128"/>
              </a:rPr>
              <a:t>Thank you!</a:t>
            </a:r>
          </a:p>
        </p:txBody>
      </p:sp>
      <p:sp>
        <p:nvSpPr>
          <p:cNvPr id="50180" name="Slide Number Placeholder 3"/>
          <p:cNvSpPr>
            <a:spLocks noGrp="1"/>
          </p:cNvSpPr>
          <p:nvPr>
            <p:ph type="sldNum" sz="quarter" idx="5"/>
          </p:nvPr>
        </p:nvSpPr>
        <p:spPr bwMode="auto">
          <a:noFill/>
          <a:ln>
            <a:miter lim="800000"/>
            <a:headEnd/>
            <a:tailEnd/>
          </a:ln>
        </p:spPr>
        <p:txBody>
          <a:bodyPr/>
          <a:lstStyle/>
          <a:p>
            <a:fld id="{261D12EC-C04A-4DEB-8518-3F7F06DB0CEF}" type="slidenum">
              <a:rPr lang="en-US" smtClean="0"/>
              <a:pPr/>
              <a:t>40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600" dirty="0" smtClean="0">
                <a:ea typeface="ＭＳ Ｐゴシック" pitchFamily="34" charset="-128"/>
              </a:rPr>
              <a:t>Key Areas of Marketing Division</a:t>
            </a:r>
          </a:p>
          <a:p>
            <a:endParaRPr lang="en-US" sz="1600" dirty="0" smtClean="0">
              <a:ea typeface="ＭＳ Ｐゴシック" pitchFamily="34" charset="-128"/>
            </a:endParaRPr>
          </a:p>
          <a:p>
            <a:pPr eaLnBrk="1" hangingPunct="1"/>
            <a:r>
              <a:rPr lang="en-US" sz="1600" dirty="0" smtClean="0">
                <a:ea typeface="ＭＳ Ｐゴシック" pitchFamily="34" charset="-128"/>
              </a:rPr>
              <a:t> - OI Partners Brand</a:t>
            </a:r>
          </a:p>
          <a:p>
            <a:pPr eaLnBrk="1" hangingPunct="1"/>
            <a:r>
              <a:rPr lang="en-US" sz="1600" dirty="0" smtClean="0">
                <a:ea typeface="ＭＳ Ｐゴシック" pitchFamily="34" charset="-128"/>
              </a:rPr>
              <a:t> - Public Relations – Sal Vittolino</a:t>
            </a:r>
          </a:p>
          <a:p>
            <a:pPr eaLnBrk="1" hangingPunct="1"/>
            <a:r>
              <a:rPr lang="en-US" sz="1600" dirty="0" smtClean="0">
                <a:ea typeface="ＭＳ Ｐゴシック" pitchFamily="34" charset="-128"/>
              </a:rPr>
              <a:t> - OI Partners Website – Jill Van Nostran</a:t>
            </a:r>
          </a:p>
          <a:p>
            <a:pPr eaLnBrk="1" hangingPunct="1"/>
            <a:r>
              <a:rPr lang="en-US" sz="1600" dirty="0" smtClean="0">
                <a:ea typeface="ＭＳ Ｐゴシック" pitchFamily="34" charset="-128"/>
              </a:rPr>
              <a:t> - Social Media – Shawna Williams</a:t>
            </a:r>
          </a:p>
          <a:p>
            <a:endParaRPr lang="en-US" sz="1600" dirty="0" smtClean="0">
              <a:ea typeface="ＭＳ Ｐゴシック" pitchFamily="34" charset="-128"/>
            </a:endParaRPr>
          </a:p>
        </p:txBody>
      </p:sp>
      <p:sp>
        <p:nvSpPr>
          <p:cNvPr id="34820" name="Slide Number Placeholder 3"/>
          <p:cNvSpPr>
            <a:spLocks noGrp="1"/>
          </p:cNvSpPr>
          <p:nvPr>
            <p:ph type="sldNum" sz="quarter" idx="5"/>
          </p:nvPr>
        </p:nvSpPr>
        <p:spPr bwMode="auto">
          <a:noFill/>
          <a:ln>
            <a:miter lim="800000"/>
            <a:headEnd/>
            <a:tailEnd/>
          </a:ln>
        </p:spPr>
        <p:txBody>
          <a:bodyPr/>
          <a:lstStyle/>
          <a:p>
            <a:fld id="{81776124-C663-43A9-92AC-6BFCB100A6CF}"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p:txBody>
          <a:bodyPr wrap="square" numCol="1" anchor="t" anchorCtr="0" compatLnSpc="1">
            <a:prstTxWarp prst="textNoShape">
              <a:avLst/>
            </a:prstTxWarp>
          </a:bodyPr>
          <a:lstStyle/>
          <a:p>
            <a:pPr>
              <a:defRPr/>
            </a:pPr>
            <a:endParaRPr lang="en-US" sz="1370" dirty="0" smtClean="0">
              <a:ea typeface="ＭＳ Ｐゴシック" pitchFamily="34" charset="-128"/>
            </a:endParaRPr>
          </a:p>
        </p:txBody>
      </p:sp>
      <p:sp>
        <p:nvSpPr>
          <p:cNvPr id="35844" name="Slide Number Placeholder 3"/>
          <p:cNvSpPr>
            <a:spLocks noGrp="1"/>
          </p:cNvSpPr>
          <p:nvPr>
            <p:ph type="sldNum" sz="quarter" idx="5"/>
          </p:nvPr>
        </p:nvSpPr>
        <p:spPr bwMode="auto">
          <a:noFill/>
          <a:ln>
            <a:miter lim="800000"/>
            <a:headEnd/>
            <a:tailEnd/>
          </a:ln>
        </p:spPr>
        <p:txBody>
          <a:bodyPr/>
          <a:lstStyle/>
          <a:p>
            <a:fld id="{7BEB3819-64A8-4F3E-84EE-248DD01E0E88}" type="slidenum">
              <a:rPr lang="en-US" smtClean="0"/>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76F22AA8-E0D2-4D18-B020-C31835878DCC}"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pitchFamily="34" charset="-128"/>
              </a:rPr>
              <a:t>PR – through releases, other content and media articles – serve to influence our key audiences.</a:t>
            </a:r>
          </a:p>
        </p:txBody>
      </p:sp>
      <p:sp>
        <p:nvSpPr>
          <p:cNvPr id="39940" name="Slide Number Placeholder 3"/>
          <p:cNvSpPr>
            <a:spLocks noGrp="1"/>
          </p:cNvSpPr>
          <p:nvPr>
            <p:ph type="sldNum" sz="quarter" idx="5"/>
          </p:nvPr>
        </p:nvSpPr>
        <p:spPr bwMode="auto">
          <a:noFill/>
          <a:ln>
            <a:miter lim="800000"/>
            <a:headEnd/>
            <a:tailEnd/>
          </a:ln>
        </p:spPr>
        <p:txBody>
          <a:bodyPr/>
          <a:lstStyle/>
          <a:p>
            <a:fld id="{BD80EC1A-E574-47E4-BFE3-18A3BC76E7EC}"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pitchFamily="34" charset="-128"/>
            </a:endParaRPr>
          </a:p>
        </p:txBody>
      </p:sp>
      <p:sp>
        <p:nvSpPr>
          <p:cNvPr id="40964" name="Slide Number Placeholder 3"/>
          <p:cNvSpPr>
            <a:spLocks noGrp="1"/>
          </p:cNvSpPr>
          <p:nvPr>
            <p:ph type="sldNum" sz="quarter" idx="5"/>
          </p:nvPr>
        </p:nvSpPr>
        <p:spPr bwMode="auto">
          <a:noFill/>
          <a:ln>
            <a:miter lim="800000"/>
            <a:headEnd/>
            <a:tailEnd/>
          </a:ln>
        </p:spPr>
        <p:txBody>
          <a:bodyPr/>
          <a:lstStyle/>
          <a:p>
            <a:fld id="{0D5EDBA3-71BD-407B-992C-069D9877E846}"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oipartnerlogo.jpg"/>
          <p:cNvPicPr>
            <a:picLocks noChangeAspect="1"/>
          </p:cNvPicPr>
          <p:nvPr userDrawn="1"/>
        </p:nvPicPr>
        <p:blipFill>
          <a:blip r:embed="rId2" cstate="print"/>
          <a:srcRect/>
          <a:stretch>
            <a:fillRect/>
          </a:stretch>
        </p:blipFill>
        <p:spPr bwMode="auto">
          <a:xfrm>
            <a:off x="304800" y="838200"/>
            <a:ext cx="3352800" cy="56673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normAutofit/>
          </a:bodyPr>
          <a:lstStyle>
            <a:lvl1pPr algn="ctr">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B78BC8B5-AB01-4C32-8216-9F967CF61A00}" type="datetimeFigureOut">
              <a:rPr lang="en-US"/>
              <a:pPr>
                <a:defRPr/>
              </a:pPr>
              <a:t>10/8/2012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2A33F5-B3C9-435F-8955-9389D84604D7}" type="slidenum">
              <a:rPr lang="en-US"/>
              <a:pPr>
                <a:defRPr/>
              </a:pPr>
              <a:t>‹#›</a:t>
            </a:fld>
            <a:endParaRPr 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73B5"/>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6F6D3EB-8C75-4433-B4D1-D3E0BB3308B3}" type="datetimeFigureOut">
              <a:rPr lang="en-US"/>
              <a:pPr>
                <a:defRPr/>
              </a:pPr>
              <a:t>10/8/2012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E92FDD-F0E1-437F-B70A-7B9CA452A9ED}" type="slidenum">
              <a:rPr lang="en-US"/>
              <a:pPr>
                <a:defRPr/>
              </a:pPr>
              <a:t>‹#›</a:t>
            </a:fld>
            <a:endParaRPr 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E8C871-8404-42D7-BF9C-9EC6F439AA2C}" type="datetimeFigureOut">
              <a:rPr lang="en-US"/>
              <a:pPr>
                <a:defRPr/>
              </a:pPr>
              <a:t>10/8/2012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229C50-0A03-4C1B-948E-02EBE2AAF081}" type="slidenum">
              <a:rPr lang="en-US"/>
              <a:pPr>
                <a:defRPr/>
              </a:pPr>
              <a:t>‹#›</a:t>
            </a:fld>
            <a:endParaRPr lang="en-US"/>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 name="Picture 10" descr="oipartnerlogo.jpg"/>
          <p:cNvPicPr>
            <a:picLocks noChangeAspect="1"/>
          </p:cNvPicPr>
          <p:nvPr userDrawn="1"/>
        </p:nvPicPr>
        <p:blipFill>
          <a:blip r:embed="rId2" cstate="print"/>
          <a:srcRect/>
          <a:stretch>
            <a:fillRect/>
          </a:stretch>
        </p:blipFill>
        <p:spPr bwMode="auto">
          <a:xfrm>
            <a:off x="7467600" y="6172200"/>
            <a:ext cx="1447800" cy="244475"/>
          </a:xfrm>
          <a:prstGeom prst="rect">
            <a:avLst/>
          </a:prstGeom>
          <a:noFill/>
          <a:ln w="9525">
            <a:noFill/>
            <a:miter lim="800000"/>
            <a:headEnd/>
            <a:tailEnd/>
          </a:ln>
        </p:spPr>
      </p:pic>
      <p:sp>
        <p:nvSpPr>
          <p:cNvPr id="3" name="Content Placeholder 2"/>
          <p:cNvSpPr>
            <a:spLocks noGrp="1"/>
          </p:cNvSpPr>
          <p:nvPr>
            <p:ph idx="1"/>
          </p:nvPr>
        </p:nvSpPr>
        <p:spPr>
          <a:xfrm>
            <a:off x="457200" y="1905000"/>
            <a:ext cx="8229600" cy="4221163"/>
          </a:xfrm>
        </p:spPr>
        <p:txBody>
          <a:bodyPr/>
          <a:lstStyle>
            <a:lvl1pPr>
              <a:defRPr b="0">
                <a:latin typeface="+mn-lt"/>
                <a:cs typeface="Arial" pitchFamily="34" charset="0"/>
              </a:defRPr>
            </a:lvl1pPr>
            <a:lvl2pPr>
              <a:defRPr>
                <a:latin typeface="+mn-lt"/>
                <a:cs typeface="Arial" pitchFamily="34" charset="0"/>
              </a:defRPr>
            </a:lvl2pPr>
            <a:lvl3pPr>
              <a:defRPr>
                <a:latin typeface="+mn-lt"/>
                <a:cs typeface="Arial" pitchFamily="34" charset="0"/>
              </a:defRPr>
            </a:lvl3pPr>
            <a:lvl4pPr>
              <a:defRPr>
                <a:latin typeface="+mn-lt"/>
                <a:cs typeface="Arial" pitchFamily="34" charset="0"/>
              </a:defRPr>
            </a:lvl4pPr>
            <a:lvl5pPr>
              <a:defRPr>
                <a:latin typeface="+mn-lt"/>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457200" y="274638"/>
            <a:ext cx="8229600" cy="1143000"/>
          </a:xfrm>
        </p:spPr>
        <p:txBody>
          <a:bodyPr/>
          <a:lstStyle>
            <a:lvl1pPr>
              <a:defRPr>
                <a:solidFill>
                  <a:srgbClr val="5973B5"/>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ADCA7A95-FE1F-4F2A-ACAA-1626F0CF6BF8}" type="datetimeFigureOut">
              <a:rPr lang="en-US"/>
              <a:pPr>
                <a:defRPr/>
              </a:pPr>
              <a:t>10/8/2012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998C9C-73E3-47C1-8F5F-D7612C3E7931}" type="slidenum">
              <a:rPr lang="en-US"/>
              <a:pPr>
                <a:defRPr/>
              </a:pPr>
              <a:t>‹#›</a:t>
            </a:fld>
            <a:endParaRPr 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0" descr="oipartnerlogo.jpg"/>
          <p:cNvPicPr>
            <a:picLocks noChangeAspect="1"/>
          </p:cNvPicPr>
          <p:nvPr userDrawn="1"/>
        </p:nvPicPr>
        <p:blipFill>
          <a:blip r:embed="rId2" cstate="print"/>
          <a:srcRect/>
          <a:stretch>
            <a:fillRect/>
          </a:stretch>
        </p:blipFill>
        <p:spPr bwMode="auto">
          <a:xfrm>
            <a:off x="7467600" y="6172200"/>
            <a:ext cx="1447800" cy="244475"/>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0" cap="all">
                <a:solidFill>
                  <a:srgbClr val="5973B5"/>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A28784-F92A-4577-BC72-7091D1877595}" type="datetimeFigureOut">
              <a:rPr lang="en-US"/>
              <a:pPr>
                <a:defRPr/>
              </a:pPr>
              <a:t>10/8/2012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B4EFED-3464-4523-AFDC-7AEC3FD2E5A5}" type="slidenum">
              <a:rPr lang="en-US"/>
              <a:pPr>
                <a:defRPr/>
              </a:pPr>
              <a:t>‹#›</a:t>
            </a:fld>
            <a:endParaRPr 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0" descr="oipartnerlogo.jpg"/>
          <p:cNvPicPr>
            <a:picLocks noChangeAspect="1"/>
          </p:cNvPicPr>
          <p:nvPr userDrawn="1"/>
        </p:nvPicPr>
        <p:blipFill>
          <a:blip r:embed="rId2" cstate="print"/>
          <a:srcRect/>
          <a:stretch>
            <a:fillRect/>
          </a:stretch>
        </p:blipFill>
        <p:spPr bwMode="auto">
          <a:xfrm>
            <a:off x="7467600" y="6248400"/>
            <a:ext cx="1447800" cy="244475"/>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rgbClr val="5973B5"/>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785AC1C5-76C5-47CB-A01A-781C42F991E0}" type="datetimeFigureOut">
              <a:rPr lang="en-US"/>
              <a:pPr>
                <a:defRPr/>
              </a:pPr>
              <a:t>10/8/2012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82BE301-A573-4705-87F0-60ED19BD7B46}" type="slidenum">
              <a:rPr lang="en-US"/>
              <a:pPr>
                <a:defRPr/>
              </a:pPr>
              <a:t>‹#›</a:t>
            </a:fld>
            <a:endParaRPr 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73B5"/>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E3D81AA-4875-4C1F-ABAE-9A201BB83056}" type="datetimeFigureOut">
              <a:rPr lang="en-US"/>
              <a:pPr>
                <a:defRPr/>
              </a:pPr>
              <a:t>10/8/2012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EC2A3C-1D2F-4946-97AD-0BF13A520FD6}" type="slidenum">
              <a:rPr lang="en-US"/>
              <a:pPr>
                <a:defRPr/>
              </a:pPr>
              <a:t>‹#›</a:t>
            </a:fld>
            <a:endParaRPr 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73B5"/>
                </a:solidFill>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43EFDC4-01A4-48CA-ADAA-6F2F03494A71}" type="datetimeFigureOut">
              <a:rPr lang="en-US"/>
              <a:pPr>
                <a:defRPr/>
              </a:pPr>
              <a:t>10/8/2012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E8A10E-8ADF-4F64-BB5D-E800231E339B}" type="slidenum">
              <a:rPr lang="en-US"/>
              <a:pPr>
                <a:defRPr/>
              </a:pPr>
              <a:t>‹#›</a:t>
            </a:fld>
            <a:endParaRPr 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oipartnerlogo.jpg"/>
          <p:cNvPicPr>
            <a:picLocks noChangeAspect="1"/>
          </p:cNvPicPr>
          <p:nvPr userDrawn="1"/>
        </p:nvPicPr>
        <p:blipFill>
          <a:blip r:embed="rId2" cstate="print"/>
          <a:srcRect/>
          <a:stretch>
            <a:fillRect/>
          </a:stretch>
        </p:blipFill>
        <p:spPr bwMode="auto">
          <a:xfrm>
            <a:off x="7467600" y="6172200"/>
            <a:ext cx="1447800" cy="244475"/>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E09B7A2B-EE67-48A4-8E68-F029B23E8F51}" type="datetimeFigureOut">
              <a:rPr lang="en-US"/>
              <a:pPr>
                <a:defRPr/>
              </a:pPr>
              <a:t>10/8/2012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A3BC881A-C0F8-4207-B64B-F9573A8D0ADF}" type="slidenum">
              <a:rPr lang="en-US"/>
              <a:pPr>
                <a:defRPr/>
              </a:pPr>
              <a:t>‹#›</a:t>
            </a:fld>
            <a:endParaRPr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0" descr="oipartnerlogo.jpg"/>
          <p:cNvPicPr>
            <a:picLocks noChangeAspect="1"/>
          </p:cNvPicPr>
          <p:nvPr userDrawn="1"/>
        </p:nvPicPr>
        <p:blipFill>
          <a:blip r:embed="rId2" cstate="print"/>
          <a:srcRect/>
          <a:stretch>
            <a:fillRect/>
          </a:stretch>
        </p:blipFill>
        <p:spPr bwMode="auto">
          <a:xfrm>
            <a:off x="7467600" y="6172200"/>
            <a:ext cx="1447800" cy="244475"/>
          </a:xfrm>
          <a:prstGeom prst="rect">
            <a:avLst/>
          </a:prstGeom>
          <a:noFill/>
          <a:ln w="9525">
            <a:noFill/>
            <a:miter lim="800000"/>
            <a:headEnd/>
            <a:tailEnd/>
          </a:ln>
        </p:spPr>
      </p:pic>
      <p:sp>
        <p:nvSpPr>
          <p:cNvPr id="2" name="Title 1"/>
          <p:cNvSpPr>
            <a:spLocks noGrp="1"/>
          </p:cNvSpPr>
          <p:nvPr>
            <p:ph type="title"/>
          </p:nvPr>
        </p:nvSpPr>
        <p:spPr>
          <a:xfrm>
            <a:off x="914400" y="273050"/>
            <a:ext cx="25511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914400" y="1435100"/>
            <a:ext cx="25511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F6381BA6-FFA4-4837-B692-5D3A23CF867F}" type="datetimeFigureOut">
              <a:rPr lang="en-US"/>
              <a:pPr>
                <a:defRPr/>
              </a:pPr>
              <a:t>10/8/2012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68D1A384-AC6B-44C7-981F-29B4E41CE227}" type="slidenum">
              <a:rPr lang="en-US"/>
              <a:pPr>
                <a:defRPr/>
              </a:pPr>
              <a:t>‹#›</a:t>
            </a:fld>
            <a:endParaRPr 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0CA89D-97A3-4F02-B947-CDF14963A9B4}" type="datetimeFigureOut">
              <a:rPr lang="en-US"/>
              <a:pPr>
                <a:defRPr/>
              </a:pPr>
              <a:t>10/8/2012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359791-C192-4FF4-977E-66455A2ECF68}" type="slidenum">
              <a:rPr lang="en-US"/>
              <a:pPr>
                <a:defRPr/>
              </a:pPr>
              <a:t>‹#›</a:t>
            </a:fld>
            <a:endParaRPr lang="en-US"/>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9" descr="earthmap.jpg"/>
          <p:cNvPicPr>
            <a:picLocks noChangeAspect="1"/>
          </p:cNvPicPr>
          <p:nvPr userDrawn="1"/>
        </p:nvPicPr>
        <p:blipFill>
          <a:blip r:embed="rId13" cstate="print"/>
          <a:srcRect/>
          <a:stretch>
            <a:fillRect/>
          </a:stretch>
        </p:blipFill>
        <p:spPr bwMode="auto">
          <a:xfrm>
            <a:off x="2184400" y="4495800"/>
            <a:ext cx="4826000" cy="1968500"/>
          </a:xfrm>
          <a:prstGeom prst="rect">
            <a:avLst/>
          </a:prstGeom>
          <a:noFill/>
          <a:ln w="9525">
            <a:noFill/>
            <a:miter lim="800000"/>
            <a:headEnd/>
            <a:tailEnd/>
          </a:ln>
        </p:spPr>
      </p:pic>
      <p:pic>
        <p:nvPicPr>
          <p:cNvPr id="1027" name="Picture 17" descr="edge-top.png"/>
          <p:cNvPicPr>
            <a:picLocks noChangeAspect="1"/>
          </p:cNvPicPr>
          <p:nvPr userDrawn="1"/>
        </p:nvPicPr>
        <p:blipFill>
          <a:blip r:embed="rId14" cstate="print"/>
          <a:srcRect t="39999"/>
          <a:stretch>
            <a:fillRect/>
          </a:stretch>
        </p:blipFill>
        <p:spPr bwMode="auto">
          <a:xfrm>
            <a:off x="0" y="6477000"/>
            <a:ext cx="9144000" cy="228600"/>
          </a:xfrm>
          <a:prstGeom prst="rect">
            <a:avLst/>
          </a:prstGeom>
          <a:noFill/>
          <a:ln w="9525">
            <a:noFill/>
            <a:miter lim="800000"/>
            <a:headEnd/>
            <a:tailEnd/>
          </a:ln>
        </p:spPr>
      </p:pic>
      <p:pic>
        <p:nvPicPr>
          <p:cNvPr id="1028" name="Picture 15" descr="bar.jpg"/>
          <p:cNvPicPr>
            <a:picLocks noChangeAspect="1"/>
          </p:cNvPicPr>
          <p:nvPr userDrawn="1"/>
        </p:nvPicPr>
        <p:blipFill>
          <a:blip r:embed="rId15" cstate="print"/>
          <a:srcRect/>
          <a:stretch>
            <a:fillRect/>
          </a:stretch>
        </p:blipFill>
        <p:spPr bwMode="auto">
          <a:xfrm>
            <a:off x="0" y="6705600"/>
            <a:ext cx="9144000" cy="152400"/>
          </a:xfrm>
          <a:prstGeom prst="rect">
            <a:avLst/>
          </a:prstGeom>
          <a:noFill/>
          <a:ln w="9525">
            <a:noFill/>
            <a:miter lim="800000"/>
            <a:headEnd/>
            <a:tailEnd/>
          </a:ln>
        </p:spPr>
      </p:pic>
      <p:pic>
        <p:nvPicPr>
          <p:cNvPr id="1029" name="Picture 14" descr="edge-top.png"/>
          <p:cNvPicPr>
            <a:picLocks noChangeAspect="1"/>
          </p:cNvPicPr>
          <p:nvPr userDrawn="1"/>
        </p:nvPicPr>
        <p:blipFill>
          <a:blip r:embed="rId14" cstate="print"/>
          <a:srcRect/>
          <a:stretch>
            <a:fillRect/>
          </a:stretch>
        </p:blipFill>
        <p:spPr bwMode="auto">
          <a:xfrm>
            <a:off x="0" y="0"/>
            <a:ext cx="9144000" cy="381000"/>
          </a:xfrm>
          <a:prstGeom prst="rect">
            <a:avLst/>
          </a:prstGeom>
          <a:noFill/>
          <a:ln w="9525">
            <a:noFill/>
            <a:miter lim="800000"/>
            <a:headEnd/>
            <a:tailEnd/>
          </a:ln>
        </p:spPr>
      </p:pic>
      <p:sp>
        <p:nvSpPr>
          <p:cNvPr id="103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7F7F7F"/>
                </a:solidFill>
                <a:latin typeface="Calibri" pitchFamily="34" charset="0"/>
              </a:defRPr>
            </a:lvl1pPr>
          </a:lstStyle>
          <a:p>
            <a:pPr>
              <a:defRPr/>
            </a:pPr>
            <a:fld id="{E6634CEB-F1D8-4705-984A-494FDCADC9CC}" type="datetimeFigureOut">
              <a:rPr lang="en-US"/>
              <a:pPr>
                <a:defRPr/>
              </a:pPr>
              <a:t>10/8/2012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bg1">
                    <a:lumMod val="50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7F7F7F"/>
                </a:solidFill>
                <a:latin typeface="Calibri" pitchFamily="34" charset="0"/>
              </a:defRPr>
            </a:lvl1pPr>
          </a:lstStyle>
          <a:p>
            <a:pPr>
              <a:defRPr/>
            </a:pPr>
            <a:fld id="{DA2B1D90-CB95-4AC6-B813-A2A62A6C36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53" r:id="rId1"/>
    <p:sldLayoutId id="2147484254" r:id="rId2"/>
    <p:sldLayoutId id="2147484255" r:id="rId3"/>
    <p:sldLayoutId id="2147484256" r:id="rId4"/>
    <p:sldLayoutId id="2147484248" r:id="rId5"/>
    <p:sldLayoutId id="2147484249" r:id="rId6"/>
    <p:sldLayoutId id="2147484257" r:id="rId7"/>
    <p:sldLayoutId id="2147484258" r:id="rId8"/>
    <p:sldLayoutId id="2147484250" r:id="rId9"/>
    <p:sldLayoutId id="2147484251" r:id="rId10"/>
    <p:sldLayoutId id="2147484252" r:id="rId11"/>
  </p:sldLayoutIdLst>
  <p:transition>
    <p:wipe/>
  </p:transition>
  <p:txStyles>
    <p:titleStyle>
      <a:lvl1pPr algn="l" rtl="0" eaLnBrk="0" fontAlgn="base" hangingPunct="0">
        <a:spcBef>
          <a:spcPct val="0"/>
        </a:spcBef>
        <a:spcAft>
          <a:spcPct val="0"/>
        </a:spcAft>
        <a:defRPr sz="3600" kern="1200">
          <a:solidFill>
            <a:srgbClr val="5973B5"/>
          </a:solidFill>
          <a:latin typeface="+mj-lt"/>
          <a:ea typeface="ＭＳ Ｐゴシック" charset="0"/>
          <a:cs typeface="Arial" pitchFamily="34" charset="0"/>
        </a:defRPr>
      </a:lvl1pPr>
      <a:lvl2pPr algn="l" rtl="0" eaLnBrk="0" fontAlgn="base" hangingPunct="0">
        <a:spcBef>
          <a:spcPct val="0"/>
        </a:spcBef>
        <a:spcAft>
          <a:spcPct val="0"/>
        </a:spcAft>
        <a:defRPr sz="3600">
          <a:solidFill>
            <a:srgbClr val="5973B5"/>
          </a:solidFill>
          <a:latin typeface="Calibri" pitchFamily="34" charset="0"/>
          <a:ea typeface="ＭＳ Ｐゴシック" charset="0"/>
          <a:cs typeface="Arial" charset="0"/>
        </a:defRPr>
      </a:lvl2pPr>
      <a:lvl3pPr algn="l" rtl="0" eaLnBrk="0" fontAlgn="base" hangingPunct="0">
        <a:spcBef>
          <a:spcPct val="0"/>
        </a:spcBef>
        <a:spcAft>
          <a:spcPct val="0"/>
        </a:spcAft>
        <a:defRPr sz="3600">
          <a:solidFill>
            <a:srgbClr val="5973B5"/>
          </a:solidFill>
          <a:latin typeface="Calibri" pitchFamily="34" charset="0"/>
          <a:ea typeface="ＭＳ Ｐゴシック" charset="0"/>
          <a:cs typeface="Arial" charset="0"/>
        </a:defRPr>
      </a:lvl3pPr>
      <a:lvl4pPr algn="l" rtl="0" eaLnBrk="0" fontAlgn="base" hangingPunct="0">
        <a:spcBef>
          <a:spcPct val="0"/>
        </a:spcBef>
        <a:spcAft>
          <a:spcPct val="0"/>
        </a:spcAft>
        <a:defRPr sz="3600">
          <a:solidFill>
            <a:srgbClr val="5973B5"/>
          </a:solidFill>
          <a:latin typeface="Calibri" pitchFamily="34" charset="0"/>
          <a:ea typeface="ＭＳ Ｐゴシック" charset="0"/>
          <a:cs typeface="Arial" charset="0"/>
        </a:defRPr>
      </a:lvl4pPr>
      <a:lvl5pPr algn="l" rtl="0" eaLnBrk="0" fontAlgn="base" hangingPunct="0">
        <a:spcBef>
          <a:spcPct val="0"/>
        </a:spcBef>
        <a:spcAft>
          <a:spcPct val="0"/>
        </a:spcAft>
        <a:defRPr sz="3600">
          <a:solidFill>
            <a:srgbClr val="5973B5"/>
          </a:solidFill>
          <a:latin typeface="Calibri" pitchFamily="34" charset="0"/>
          <a:ea typeface="ＭＳ Ｐゴシック" charset="0"/>
          <a:cs typeface="Arial" charset="0"/>
        </a:defRPr>
      </a:lvl5pPr>
      <a:lvl6pPr marL="457200" algn="l" rtl="0" fontAlgn="base">
        <a:spcBef>
          <a:spcPct val="0"/>
        </a:spcBef>
        <a:spcAft>
          <a:spcPct val="0"/>
        </a:spcAft>
        <a:defRPr sz="3600">
          <a:solidFill>
            <a:srgbClr val="5973B5"/>
          </a:solidFill>
          <a:latin typeface="Calibri" pitchFamily="34" charset="0"/>
          <a:cs typeface="Arial" charset="0"/>
        </a:defRPr>
      </a:lvl6pPr>
      <a:lvl7pPr marL="914400" algn="l" rtl="0" fontAlgn="base">
        <a:spcBef>
          <a:spcPct val="0"/>
        </a:spcBef>
        <a:spcAft>
          <a:spcPct val="0"/>
        </a:spcAft>
        <a:defRPr sz="3600">
          <a:solidFill>
            <a:srgbClr val="5973B5"/>
          </a:solidFill>
          <a:latin typeface="Calibri" pitchFamily="34" charset="0"/>
          <a:cs typeface="Arial" charset="0"/>
        </a:defRPr>
      </a:lvl7pPr>
      <a:lvl8pPr marL="1371600" algn="l" rtl="0" fontAlgn="base">
        <a:spcBef>
          <a:spcPct val="0"/>
        </a:spcBef>
        <a:spcAft>
          <a:spcPct val="0"/>
        </a:spcAft>
        <a:defRPr sz="3600">
          <a:solidFill>
            <a:srgbClr val="5973B5"/>
          </a:solidFill>
          <a:latin typeface="Calibri" pitchFamily="34" charset="0"/>
          <a:cs typeface="Arial" charset="0"/>
        </a:defRPr>
      </a:lvl8pPr>
      <a:lvl9pPr marL="1828800" algn="l" rtl="0" fontAlgn="base">
        <a:spcBef>
          <a:spcPct val="0"/>
        </a:spcBef>
        <a:spcAft>
          <a:spcPct val="0"/>
        </a:spcAft>
        <a:defRPr sz="3600">
          <a:solidFill>
            <a:srgbClr val="5973B5"/>
          </a:solidFill>
          <a:latin typeface="Calibri" pitchFamily="34" charset="0"/>
          <a:cs typeface="Arial" charset="0"/>
        </a:defRPr>
      </a:lvl9pPr>
    </p:titleStyle>
    <p:bodyStyle>
      <a:lvl1pPr marL="342900" indent="-342900" algn="l" rtl="0" eaLnBrk="0" fontAlgn="base" hangingPunct="0">
        <a:spcBef>
          <a:spcPct val="20000"/>
        </a:spcBef>
        <a:spcAft>
          <a:spcPct val="0"/>
        </a:spcAft>
        <a:buClr>
          <a:srgbClr val="262626"/>
        </a:buClr>
        <a:buSzPct val="80000"/>
        <a:buFont typeface="Arial" charset="0"/>
        <a:buChar char="•"/>
        <a:tabLst>
          <a:tab pos="685800" algn="l"/>
        </a:tabLst>
        <a:defRPr sz="2800" kern="1200">
          <a:solidFill>
            <a:schemeClr val="tx1"/>
          </a:solidFill>
          <a:latin typeface="+mn-lt"/>
          <a:ea typeface="ＭＳ Ｐゴシック" charset="0"/>
          <a:cs typeface="Arial" pitchFamily="34" charset="0"/>
        </a:defRPr>
      </a:lvl1pPr>
      <a:lvl2pPr marL="742950" indent="-285750" algn="l" rtl="0" eaLnBrk="0" fontAlgn="base" hangingPunct="0">
        <a:spcBef>
          <a:spcPct val="20000"/>
        </a:spcBef>
        <a:spcAft>
          <a:spcPct val="0"/>
        </a:spcAft>
        <a:buClr>
          <a:srgbClr val="5973B5"/>
        </a:buClr>
        <a:buSzPct val="80000"/>
        <a:buFont typeface="Arial" charset="0"/>
        <a:buChar char="•"/>
        <a:defRPr sz="2400" kern="1200">
          <a:solidFill>
            <a:schemeClr val="tx1"/>
          </a:solidFill>
          <a:latin typeface="+mn-lt"/>
          <a:ea typeface="Arial" charset="0"/>
          <a:cs typeface="Arial" pitchFamily="34" charset="0"/>
        </a:defRPr>
      </a:lvl2pPr>
      <a:lvl3pPr marL="1317625" indent="-403225" algn="l" rtl="0" eaLnBrk="0" fontAlgn="base" hangingPunct="0">
        <a:spcBef>
          <a:spcPct val="20000"/>
        </a:spcBef>
        <a:spcAft>
          <a:spcPct val="0"/>
        </a:spcAft>
        <a:buClr>
          <a:srgbClr val="8AB559"/>
        </a:buClr>
        <a:buSzPct val="90000"/>
        <a:buFont typeface="Arial" charset="0"/>
        <a:buChar char="•"/>
        <a:defRPr sz="2000" kern="1200">
          <a:solidFill>
            <a:schemeClr val="tx1"/>
          </a:solidFill>
          <a:latin typeface="+mn-lt"/>
          <a:ea typeface="Arial" charset="0"/>
          <a:cs typeface="Arial"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Arial" charset="0"/>
          <a:cs typeface="Arial" pitchFamily="34" charset="0"/>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oipartners.net/CunisGontin/Default.aspx" TargetMode="External"/><Relationship Id="rId13" Type="http://schemas.openxmlformats.org/officeDocument/2006/relationships/hyperlink" Target="http://www.oipartners.net/Organizational-Innovations/Default.aspx" TargetMode="External"/><Relationship Id="rId3" Type="http://schemas.openxmlformats.org/officeDocument/2006/relationships/hyperlink" Target="http://www.oipartners.net/AndersonKeegin/Default.aspx" TargetMode="External"/><Relationship Id="rId7" Type="http://schemas.openxmlformats.org/officeDocument/2006/relationships/hyperlink" Target="http://www.oipartners.net/FitzgeraldStevensFord/Default.aspx" TargetMode="External"/><Relationship Id="rId12" Type="http://schemas.openxmlformats.org/officeDocument/2006/relationships/hyperlink" Target="http://www.oipartners.net/Venturion/Default.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oipartners.net/InnovativeCareerConsulting/Default.aspx" TargetMode="External"/><Relationship Id="rId11" Type="http://schemas.openxmlformats.org/officeDocument/2006/relationships/hyperlink" Target="http://www.oipartners.net/Lifocus/Default.aspx" TargetMode="External"/><Relationship Id="rId5" Type="http://schemas.openxmlformats.org/officeDocument/2006/relationships/hyperlink" Target="http://oipartners.net/HughAndersonAssociates/Default.aspx" TargetMode="External"/><Relationship Id="rId15" Type="http://schemas.openxmlformats.org/officeDocument/2006/relationships/hyperlink" Target="http://www.oipartners.net/InnisCompany/Default.aspx" TargetMode="External"/><Relationship Id="rId10" Type="http://schemas.openxmlformats.org/officeDocument/2006/relationships/hyperlink" Target="http://oipartners.net/Pathways/Default.aspx" TargetMode="External"/><Relationship Id="rId4" Type="http://schemas.openxmlformats.org/officeDocument/2006/relationships/hyperlink" Target="http://www.oipartners.net/ExecugroupConsulting/Default.aspx" TargetMode="External"/><Relationship Id="rId9" Type="http://schemas.openxmlformats.org/officeDocument/2006/relationships/hyperlink" Target="http://oipartners.net/McKenna-and-Associates/Default.aspx" TargetMode="External"/><Relationship Id="rId14" Type="http://schemas.openxmlformats.org/officeDocument/2006/relationships/hyperlink" Target="http://www.oipartners.net/CareerConsultants/Default.asp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twitter.com/" TargetMode="External"/><Relationship Id="rId7" Type="http://schemas.openxmlformats.org/officeDocument/2006/relationships/hyperlink" Target="http://www.oipartners.ne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linkedin.com/company/1429172?trk=tyah" TargetMode="External"/><Relationship Id="rId11" Type="http://schemas.openxmlformats.org/officeDocument/2006/relationships/image" Target="../media/image11.png"/><Relationship Id="rId5" Type="http://schemas.openxmlformats.org/officeDocument/2006/relationships/hyperlink" Target="http://www.linkedin.com/groups/OI-Partners-Inc-1803964?gid=1803964&amp;mostPopular=&amp;trk=tyah" TargetMode="External"/><Relationship Id="rId10" Type="http://schemas.openxmlformats.org/officeDocument/2006/relationships/image" Target="../media/image9.jpeg"/><Relationship Id="rId4" Type="http://schemas.openxmlformats.org/officeDocument/2006/relationships/hyperlink" Target="https://www.facebook.com/pages/OI-Partners-Inc/451826434849205" TargetMode="External"/><Relationship Id="rId9"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22.jpeg"/><Relationship Id="rId5" Type="http://schemas.openxmlformats.org/officeDocument/2006/relationships/image" Target="../media/image8.jpeg"/><Relationship Id="rId10" Type="http://schemas.openxmlformats.org/officeDocument/2006/relationships/image" Target="../media/image21.jpeg"/><Relationship Id="rId4" Type="http://schemas.openxmlformats.org/officeDocument/2006/relationships/image" Target="../media/image7.jpeg"/><Relationship Id="rId9" Type="http://schemas.openxmlformats.org/officeDocument/2006/relationships/image" Target="../media/image20.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9"/>
          <p:cNvSpPr>
            <a:spLocks noGrp="1"/>
          </p:cNvSpPr>
          <p:nvPr>
            <p:ph type="ctrTitle"/>
          </p:nvPr>
        </p:nvSpPr>
        <p:spPr>
          <a:xfrm>
            <a:off x="685800" y="1828800"/>
            <a:ext cx="7772400" cy="1470025"/>
          </a:xfrm>
        </p:spPr>
        <p:txBody>
          <a:bodyPr>
            <a:normAutofit fontScale="90000"/>
          </a:bodyPr>
          <a:lstStyle/>
          <a:p>
            <a:pPr eaLnBrk="1" hangingPunct="1">
              <a:defRPr/>
            </a:pPr>
            <a:r>
              <a:rPr lang="en-US" b="1" dirty="0" smtClean="0">
                <a:ea typeface="+mj-ea"/>
                <a:cs typeface="Arial" charset="0"/>
              </a:rPr>
              <a:t>Marketing &amp; </a:t>
            </a:r>
            <a:br>
              <a:rPr lang="en-US" b="1" dirty="0" smtClean="0">
                <a:ea typeface="+mj-ea"/>
                <a:cs typeface="Arial" charset="0"/>
              </a:rPr>
            </a:br>
            <a:r>
              <a:rPr lang="en-US" b="1" dirty="0" smtClean="0">
                <a:ea typeface="+mj-ea"/>
                <a:cs typeface="Arial" charset="0"/>
              </a:rPr>
              <a:t>Marketing Communications Division Update</a:t>
            </a:r>
          </a:p>
        </p:txBody>
      </p:sp>
      <p:sp>
        <p:nvSpPr>
          <p:cNvPr id="5" name="Subtitle 16"/>
          <p:cNvSpPr txBox="1">
            <a:spLocks/>
          </p:cNvSpPr>
          <p:nvPr/>
        </p:nvSpPr>
        <p:spPr bwMode="auto">
          <a:xfrm>
            <a:off x="1371600" y="3886200"/>
            <a:ext cx="6400800" cy="1905000"/>
          </a:xfrm>
          <a:prstGeom prst="rect">
            <a:avLst/>
          </a:prstGeom>
          <a:noFill/>
          <a:ln w="9525">
            <a:noFill/>
            <a:miter lim="800000"/>
            <a:headEnd/>
            <a:tailEnd/>
          </a:ln>
        </p:spPr>
        <p:txBody>
          <a:bodyPr>
            <a:normAutofit/>
          </a:bodyPr>
          <a:lstStyle/>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2800" b="1" dirty="0">
                <a:solidFill>
                  <a:schemeClr val="tx1">
                    <a:tint val="75000"/>
                  </a:schemeClr>
                </a:solidFill>
                <a:latin typeface="+mn-lt"/>
                <a:ea typeface="+mn-ea"/>
                <a:cs typeface="Arial" pitchFamily="34" charset="0"/>
              </a:rPr>
              <a:t>Palmer House, Chicago, IL</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2800" b="1" dirty="0">
                <a:solidFill>
                  <a:schemeClr val="tx1">
                    <a:tint val="75000"/>
                  </a:schemeClr>
                </a:solidFill>
                <a:latin typeface="+mn-lt"/>
                <a:ea typeface="+mn-ea"/>
                <a:cs typeface="Arial" pitchFamily="34" charset="0"/>
              </a:rPr>
              <a:t>OI Partners Meeting</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2800" b="1" dirty="0">
                <a:solidFill>
                  <a:schemeClr val="tx1">
                    <a:tint val="75000"/>
                  </a:schemeClr>
                </a:solidFill>
                <a:latin typeface="+mn-lt"/>
                <a:ea typeface="+mn-ea"/>
                <a:cs typeface="Arial" pitchFamily="34" charset="0"/>
              </a:rPr>
              <a:t>October 12 &amp; 13, 2012</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endParaRPr lang="en-US" sz="2800" dirty="0">
              <a:solidFill>
                <a:schemeClr val="tx1">
                  <a:tint val="75000"/>
                </a:schemeClr>
              </a:solidFill>
              <a:latin typeface="+mn-lt"/>
              <a:ea typeface="+mn-ea"/>
              <a:cs typeface="Arial" pitchFamily="34" charset="0"/>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457200" y="1219200"/>
            <a:ext cx="8229600" cy="4906963"/>
          </a:xfrm>
        </p:spPr>
        <p:txBody>
          <a:bodyPr/>
          <a:lstStyle/>
          <a:p>
            <a:pPr algn="ctr">
              <a:buFont typeface="Arial" charset="0"/>
              <a:buNone/>
            </a:pPr>
            <a:r>
              <a:rPr lang="en-US" b="1" smtClean="0">
                <a:ea typeface="ＭＳ Ｐゴシック" pitchFamily="34" charset="-128"/>
                <a:cs typeface="Arial" charset="0"/>
              </a:rPr>
              <a:t>Ways To Improve Media Coverage</a:t>
            </a:r>
          </a:p>
          <a:p>
            <a:r>
              <a:rPr lang="en-US" b="1" smtClean="0">
                <a:ea typeface="ＭＳ Ｐゴシック" pitchFamily="34" charset="-128"/>
                <a:cs typeface="Arial" charset="0"/>
              </a:rPr>
              <a:t>Big-Idea Project</a:t>
            </a:r>
            <a:r>
              <a:rPr lang="en-US" smtClean="0">
                <a:ea typeface="ＭＳ Ｐゴシック" pitchFamily="34" charset="-128"/>
                <a:cs typeface="Arial" charset="0"/>
              </a:rPr>
              <a:t> – Need a strong topic</a:t>
            </a:r>
          </a:p>
          <a:p>
            <a:r>
              <a:rPr lang="en-US" b="1" smtClean="0">
                <a:ea typeface="ＭＳ Ｐゴシック" pitchFamily="34" charset="-128"/>
                <a:cs typeface="Arial" charset="0"/>
              </a:rPr>
              <a:t>Surveys</a:t>
            </a:r>
            <a:r>
              <a:rPr lang="en-US" smtClean="0">
                <a:ea typeface="ＭＳ Ｐゴシック" pitchFamily="34" charset="-128"/>
                <a:cs typeface="Arial" charset="0"/>
              </a:rPr>
              <a:t> – Need better survey response and/or different ways of conducting them</a:t>
            </a:r>
          </a:p>
          <a:p>
            <a:r>
              <a:rPr lang="en-US" b="1" smtClean="0">
                <a:ea typeface="ＭＳ Ｐゴシック" pitchFamily="34" charset="-128"/>
                <a:cs typeface="Arial" charset="0"/>
              </a:rPr>
              <a:t>More interaction with local media</a:t>
            </a:r>
            <a:r>
              <a:rPr lang="en-US" smtClean="0">
                <a:ea typeface="ＭＳ Ｐゴシック" pitchFamily="34" charset="-128"/>
                <a:cs typeface="Arial" charset="0"/>
              </a:rPr>
              <a:t> – breakfasts, lunches, meetings with media</a:t>
            </a:r>
          </a:p>
          <a:p>
            <a:r>
              <a:rPr lang="en-US" b="1" smtClean="0">
                <a:ea typeface="ＭＳ Ｐゴシック" pitchFamily="34" charset="-128"/>
                <a:cs typeface="Arial" charset="0"/>
              </a:rPr>
              <a:t>Stories with strong local angle</a:t>
            </a:r>
          </a:p>
          <a:p>
            <a:r>
              <a:rPr lang="en-US" b="1" smtClean="0">
                <a:ea typeface="ＭＳ Ｐゴシック" pitchFamily="34" charset="-128"/>
                <a:cs typeface="Arial" charset="0"/>
              </a:rPr>
              <a:t>Offer ‘exclusives’ to certain media</a:t>
            </a:r>
          </a:p>
          <a:p>
            <a:r>
              <a:rPr lang="en-US" b="1" smtClean="0">
                <a:ea typeface="ＭＳ Ｐゴシック" pitchFamily="34" charset="-128"/>
                <a:cs typeface="Arial" charset="0"/>
              </a:rPr>
              <a:t>More proactive outreach at local level</a:t>
            </a:r>
            <a:br>
              <a:rPr lang="en-US" b="1" smtClean="0">
                <a:ea typeface="ＭＳ Ｐゴシック" pitchFamily="34" charset="-128"/>
                <a:cs typeface="Arial" charset="0"/>
              </a:rPr>
            </a:br>
            <a:endParaRPr lang="en-US" b="1" smtClean="0">
              <a:ea typeface="ＭＳ Ｐゴシック" pitchFamily="34" charset="-128"/>
              <a:cs typeface="Arial" charset="0"/>
            </a:endParaRPr>
          </a:p>
          <a:p>
            <a:endParaRPr lang="en-US" b="1" smtClean="0">
              <a:ea typeface="ＭＳ Ｐゴシック" pitchFamily="34" charset="-128"/>
              <a:cs typeface="Arial" charset="0"/>
            </a:endParaRPr>
          </a:p>
          <a:p>
            <a:endParaRPr lang="en-US" b="1" smtClean="0">
              <a:ea typeface="ＭＳ Ｐゴシック" pitchFamily="34" charset="-128"/>
              <a:cs typeface="Arial" charset="0"/>
            </a:endParaRPr>
          </a:p>
        </p:txBody>
      </p:sp>
      <p:sp>
        <p:nvSpPr>
          <p:cNvPr id="17411" name="Title 2"/>
          <p:cNvSpPr>
            <a:spLocks noGrp="1"/>
          </p:cNvSpPr>
          <p:nvPr>
            <p:ph type="title"/>
          </p:nvPr>
        </p:nvSpPr>
        <p:spPr>
          <a:xfrm>
            <a:off x="457200" y="274638"/>
            <a:ext cx="8229600" cy="1020762"/>
          </a:xfrm>
        </p:spPr>
        <p:txBody>
          <a:bodyPr/>
          <a:lstStyle/>
          <a:p>
            <a:r>
              <a:rPr lang="en-US" smtClean="0">
                <a:ea typeface="ＭＳ Ｐゴシック" pitchFamily="34" charset="-128"/>
                <a:cs typeface="Arial" charset="0"/>
              </a:rPr>
              <a:t>Public Relations - Sal Vittolino</a:t>
            </a: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smtClean="0">
                <a:ea typeface="ＭＳ Ｐゴシック" pitchFamily="34" charset="-128"/>
                <a:cs typeface="Arial" charset="0"/>
              </a:rPr>
              <a:t>Website Task Force – Jill Van Nostran</a:t>
            </a:r>
          </a:p>
        </p:txBody>
      </p:sp>
      <p:sp>
        <p:nvSpPr>
          <p:cNvPr id="16387" name="Content Placeholder 2"/>
          <p:cNvSpPr>
            <a:spLocks noGrp="1"/>
          </p:cNvSpPr>
          <p:nvPr>
            <p:ph idx="1"/>
          </p:nvPr>
        </p:nvSpPr>
        <p:spPr>
          <a:xfrm>
            <a:off x="447675" y="1485900"/>
            <a:ext cx="8229600" cy="4221163"/>
          </a:xfrm>
        </p:spPr>
        <p:txBody>
          <a:bodyPr/>
          <a:lstStyle/>
          <a:p>
            <a:pPr eaLnBrk="1" hangingPunct="1"/>
            <a:r>
              <a:rPr lang="en-US" dirty="0" smtClean="0">
                <a:ea typeface="ＭＳ Ｐゴシック" pitchFamily="34" charset="-128"/>
                <a:cs typeface="Arial" charset="0"/>
              </a:rPr>
              <a:t>Tom Bodin</a:t>
            </a:r>
          </a:p>
          <a:p>
            <a:pPr eaLnBrk="1" hangingPunct="1"/>
            <a:r>
              <a:rPr lang="en-US" dirty="0" smtClean="0">
                <a:ea typeface="ＭＳ Ｐゴシック" pitchFamily="34" charset="-128"/>
                <a:cs typeface="Arial" charset="0"/>
              </a:rPr>
              <a:t>Larry Maglin</a:t>
            </a:r>
          </a:p>
          <a:p>
            <a:pPr eaLnBrk="1" hangingPunct="1"/>
            <a:r>
              <a:rPr lang="en-US" dirty="0" smtClean="0">
                <a:ea typeface="ＭＳ Ｐゴシック" pitchFamily="34" charset="-128"/>
                <a:cs typeface="Arial" charset="0"/>
              </a:rPr>
              <a:t>Tom Wharton</a:t>
            </a:r>
          </a:p>
          <a:p>
            <a:pPr eaLnBrk="1" hangingPunct="1"/>
            <a:r>
              <a:rPr lang="en-US" dirty="0" smtClean="0">
                <a:ea typeface="ＭＳ Ｐゴシック" pitchFamily="34" charset="-128"/>
                <a:cs typeface="Arial" charset="0"/>
              </a:rPr>
              <a:t>Shawna Simcik</a:t>
            </a:r>
          </a:p>
          <a:p>
            <a:pPr eaLnBrk="1" hangingPunct="1"/>
            <a:r>
              <a:rPr lang="en-US" dirty="0" smtClean="0">
                <a:ea typeface="ＭＳ Ｐゴシック" pitchFamily="34" charset="-128"/>
                <a:cs typeface="Arial" charset="0"/>
              </a:rPr>
              <a:t>Jill Van Nostran</a:t>
            </a:r>
          </a:p>
          <a:p>
            <a:pPr eaLnBrk="1" hangingPunct="1"/>
            <a:r>
              <a:rPr lang="en-US" dirty="0" smtClean="0">
                <a:ea typeface="ＭＳ Ｐゴシック" pitchFamily="34" charset="-128"/>
                <a:cs typeface="Arial" charset="0"/>
              </a:rPr>
              <a:t>Big Tree Media – overall support, monthly meetings for SEO and analytics progress review</a:t>
            </a: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dirty="0" smtClean="0">
                <a:ea typeface="ＭＳ Ｐゴシック" pitchFamily="34" charset="-128"/>
                <a:cs typeface="Arial" charset="0"/>
              </a:rPr>
              <a:t>How They All Tie Together</a:t>
            </a:r>
          </a:p>
        </p:txBody>
      </p:sp>
      <p:sp>
        <p:nvSpPr>
          <p:cNvPr id="12" name="Rectangle 11"/>
          <p:cNvSpPr/>
          <p:nvPr/>
        </p:nvSpPr>
        <p:spPr>
          <a:xfrm>
            <a:off x="762000" y="2743200"/>
            <a:ext cx="1600200" cy="533400"/>
          </a:xfrm>
          <a:prstGeom prst="rect">
            <a:avLst/>
          </a:prstGeom>
          <a:solidFill>
            <a:srgbClr val="CA4C4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a:t>
            </a:r>
          </a:p>
        </p:txBody>
      </p:sp>
      <p:pic>
        <p:nvPicPr>
          <p:cNvPr id="10244" name="Picture 4"/>
          <p:cNvPicPr>
            <a:picLocks noGrp="1" noChangeAspect="1" noChangeArrowheads="1"/>
          </p:cNvPicPr>
          <p:nvPr>
            <p:ph idx="1"/>
          </p:nvPr>
        </p:nvPicPr>
        <p:blipFill>
          <a:blip r:embed="rId3" cstate="print"/>
          <a:srcRect l="357" t="18053" r="1486" b="6129"/>
          <a:stretch>
            <a:fillRect/>
          </a:stretch>
        </p:blipFill>
        <p:spPr>
          <a:xfrm>
            <a:off x="6248400" y="3581400"/>
            <a:ext cx="2495550" cy="1387475"/>
          </a:xfrm>
          <a:noFill/>
          <a:ln>
            <a:solidFill>
              <a:schemeClr val="tx1"/>
            </a:solidFill>
          </a:ln>
        </p:spPr>
      </p:pic>
      <p:grpSp>
        <p:nvGrpSpPr>
          <p:cNvPr id="2" name="Group 14"/>
          <p:cNvGrpSpPr>
            <a:grpSpLocks/>
          </p:cNvGrpSpPr>
          <p:nvPr/>
        </p:nvGrpSpPr>
        <p:grpSpPr bwMode="auto">
          <a:xfrm>
            <a:off x="3657599" y="3505201"/>
            <a:ext cx="1600203" cy="1447798"/>
            <a:chOff x="1143000" y="2743201"/>
            <a:chExt cx="695740" cy="1541357"/>
          </a:xfrm>
        </p:grpSpPr>
        <p:pic>
          <p:nvPicPr>
            <p:cNvPr id="10259" name="Picture 3" descr="Twitter.jpg"/>
            <p:cNvPicPr>
              <a:picLocks noChangeAspect="1"/>
            </p:cNvPicPr>
            <p:nvPr/>
          </p:nvPicPr>
          <p:blipFill>
            <a:blip r:embed="rId4" cstate="print"/>
            <a:srcRect/>
            <a:stretch>
              <a:fillRect/>
            </a:stretch>
          </p:blipFill>
          <p:spPr bwMode="auto">
            <a:xfrm>
              <a:off x="1143000" y="2743201"/>
              <a:ext cx="298174" cy="657041"/>
            </a:xfrm>
            <a:prstGeom prst="rect">
              <a:avLst/>
            </a:prstGeom>
            <a:noFill/>
            <a:ln w="9525">
              <a:noFill/>
              <a:miter lim="800000"/>
              <a:headEnd/>
              <a:tailEnd/>
            </a:ln>
          </p:spPr>
        </p:pic>
        <p:pic>
          <p:nvPicPr>
            <p:cNvPr id="10260" name="Picture 4" descr="LI.jpg"/>
            <p:cNvPicPr>
              <a:picLocks noChangeAspect="1"/>
            </p:cNvPicPr>
            <p:nvPr/>
          </p:nvPicPr>
          <p:blipFill>
            <a:blip r:embed="rId5" cstate="print"/>
            <a:srcRect/>
            <a:stretch>
              <a:fillRect/>
            </a:stretch>
          </p:blipFill>
          <p:spPr bwMode="auto">
            <a:xfrm>
              <a:off x="1540566" y="2743201"/>
              <a:ext cx="298174" cy="685800"/>
            </a:xfrm>
            <a:prstGeom prst="rect">
              <a:avLst/>
            </a:prstGeom>
            <a:noFill/>
            <a:ln w="9525">
              <a:noFill/>
              <a:miter lim="800000"/>
              <a:headEnd/>
              <a:tailEnd/>
            </a:ln>
          </p:spPr>
        </p:pic>
        <p:pic>
          <p:nvPicPr>
            <p:cNvPr id="10261" name="Picture 5" descr="Blog.jpg"/>
            <p:cNvPicPr>
              <a:picLocks noChangeAspect="1"/>
            </p:cNvPicPr>
            <p:nvPr/>
          </p:nvPicPr>
          <p:blipFill>
            <a:blip r:embed="rId6" cstate="print"/>
            <a:srcRect/>
            <a:stretch>
              <a:fillRect/>
            </a:stretch>
          </p:blipFill>
          <p:spPr bwMode="auto">
            <a:xfrm>
              <a:off x="1540565" y="3554441"/>
              <a:ext cx="285602" cy="730117"/>
            </a:xfrm>
            <a:prstGeom prst="rect">
              <a:avLst/>
            </a:prstGeom>
            <a:noFill/>
            <a:ln w="9525">
              <a:noFill/>
              <a:miter lim="800000"/>
              <a:headEnd/>
              <a:tailEnd/>
            </a:ln>
          </p:spPr>
        </p:pic>
      </p:grpSp>
      <p:sp>
        <p:nvSpPr>
          <p:cNvPr id="20" name="Left-Right Arrow 19"/>
          <p:cNvSpPr/>
          <p:nvPr/>
        </p:nvSpPr>
        <p:spPr>
          <a:xfrm>
            <a:off x="25146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 name="Rectangle 21"/>
          <p:cNvSpPr/>
          <p:nvPr/>
        </p:nvSpPr>
        <p:spPr>
          <a:xfrm>
            <a:off x="3733800" y="2743200"/>
            <a:ext cx="1600200" cy="533400"/>
          </a:xfrm>
          <a:prstGeom prst="rect">
            <a:avLst/>
          </a:prstGeom>
          <a:solidFill>
            <a:srgbClr val="FB751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Social Media</a:t>
            </a:r>
          </a:p>
        </p:txBody>
      </p:sp>
      <p:sp>
        <p:nvSpPr>
          <p:cNvPr id="23" name="Rectangle 22"/>
          <p:cNvSpPr/>
          <p:nvPr/>
        </p:nvSpPr>
        <p:spPr>
          <a:xfrm>
            <a:off x="6553200" y="2743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 SEO</a:t>
            </a:r>
          </a:p>
        </p:txBody>
      </p:sp>
      <p:sp>
        <p:nvSpPr>
          <p:cNvPr id="24" name="Left-Right Arrow 23"/>
          <p:cNvSpPr/>
          <p:nvPr/>
        </p:nvSpPr>
        <p:spPr>
          <a:xfrm>
            <a:off x="54102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3733800" y="5943600"/>
            <a:ext cx="1600200" cy="6096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Key Audiences </a:t>
            </a:r>
          </a:p>
        </p:txBody>
      </p:sp>
      <p:sp>
        <p:nvSpPr>
          <p:cNvPr id="26" name="Rectangle 25"/>
          <p:cNvSpPr/>
          <p:nvPr/>
        </p:nvSpPr>
        <p:spPr>
          <a:xfrm>
            <a:off x="3733800" y="1295400"/>
            <a:ext cx="1600200" cy="5334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Brand</a:t>
            </a:r>
          </a:p>
        </p:txBody>
      </p:sp>
      <p:sp>
        <p:nvSpPr>
          <p:cNvPr id="42" name="Left-Right Arrow 41"/>
          <p:cNvSpPr/>
          <p:nvPr/>
        </p:nvSpPr>
        <p:spPr>
          <a:xfrm rot="2080178">
            <a:off x="2605088" y="5451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 name="Left-Right Arrow 42"/>
          <p:cNvSpPr/>
          <p:nvPr/>
        </p:nvSpPr>
        <p:spPr>
          <a:xfrm rot="8438237">
            <a:off x="5334000" y="54006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 name="Left-Right Arrow 43"/>
          <p:cNvSpPr/>
          <p:nvPr/>
        </p:nvSpPr>
        <p:spPr>
          <a:xfrm rot="5400000">
            <a:off x="4152900" y="52959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 name="Left-Right Arrow 44"/>
          <p:cNvSpPr/>
          <p:nvPr/>
        </p:nvSpPr>
        <p:spPr>
          <a:xfrm rot="8438237">
            <a:off x="2590800" y="20478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 name="Left-Right Arrow 45"/>
          <p:cNvSpPr/>
          <p:nvPr/>
        </p:nvSpPr>
        <p:spPr>
          <a:xfrm rot="2080178">
            <a:off x="5348288" y="2022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 name="Left-Right Arrow 46"/>
          <p:cNvSpPr/>
          <p:nvPr/>
        </p:nvSpPr>
        <p:spPr>
          <a:xfrm rot="5400000">
            <a:off x="4076700" y="20955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0258" name="Picture 49" descr="WSJ.jpg"/>
          <p:cNvPicPr>
            <a:picLocks noChangeAspect="1"/>
          </p:cNvPicPr>
          <p:nvPr/>
        </p:nvPicPr>
        <p:blipFill>
          <a:blip r:embed="rId7" cstate="print"/>
          <a:srcRect/>
          <a:stretch>
            <a:fillRect/>
          </a:stretch>
        </p:blipFill>
        <p:spPr bwMode="auto">
          <a:xfrm>
            <a:off x="381000" y="3657600"/>
            <a:ext cx="2495550" cy="542925"/>
          </a:xfrm>
          <a:prstGeom prst="rect">
            <a:avLst/>
          </a:prstGeom>
          <a:noFill/>
          <a:ln w="9525">
            <a:noFill/>
            <a:miter lim="800000"/>
            <a:headEnd/>
            <a:tailEnd/>
          </a:ln>
        </p:spPr>
      </p:pic>
      <p:pic>
        <p:nvPicPr>
          <p:cNvPr id="28" name="Picture 27" descr="Facebook (2).png"/>
          <p:cNvPicPr>
            <a:picLocks noChangeAspect="1"/>
          </p:cNvPicPr>
          <p:nvPr/>
        </p:nvPicPr>
        <p:blipFill>
          <a:blip r:embed="rId8" cstate="print"/>
          <a:stretch>
            <a:fillRect/>
          </a:stretch>
        </p:blipFill>
        <p:spPr>
          <a:xfrm>
            <a:off x="3657600" y="4267200"/>
            <a:ext cx="685800" cy="685800"/>
          </a:xfrm>
          <a:prstGeom prst="rect">
            <a:avLst/>
          </a:prstGeom>
        </p:spPr>
      </p:pic>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ea typeface="ＭＳ Ｐゴシック" pitchFamily="34" charset="-128"/>
                <a:cs typeface="Arial" charset="0"/>
              </a:rPr>
              <a:t>Website Goals</a:t>
            </a:r>
          </a:p>
        </p:txBody>
      </p:sp>
      <p:sp>
        <p:nvSpPr>
          <p:cNvPr id="18435" name="Content Placeholder 2"/>
          <p:cNvSpPr>
            <a:spLocks noGrp="1"/>
          </p:cNvSpPr>
          <p:nvPr>
            <p:ph idx="1"/>
          </p:nvPr>
        </p:nvSpPr>
        <p:spPr>
          <a:xfrm>
            <a:off x="457200" y="1295400"/>
            <a:ext cx="8229600" cy="4830763"/>
          </a:xfrm>
        </p:spPr>
        <p:txBody>
          <a:bodyPr/>
          <a:lstStyle/>
          <a:p>
            <a:pPr eaLnBrk="1" hangingPunct="1"/>
            <a:r>
              <a:rPr lang="en-US" dirty="0" smtClean="0">
                <a:ea typeface="ＭＳ Ｐゴシック" pitchFamily="34" charset="-128"/>
                <a:cs typeface="Arial" charset="0"/>
              </a:rPr>
              <a:t>Overall goals sync with MarCom goals</a:t>
            </a:r>
          </a:p>
          <a:p>
            <a:pPr eaLnBrk="1" hangingPunct="1"/>
            <a:r>
              <a:rPr lang="en-US" dirty="0" smtClean="0">
                <a:ea typeface="ＭＳ Ｐゴシック" pitchFamily="34" charset="-128"/>
                <a:cs typeface="Arial" charset="0"/>
              </a:rPr>
              <a:t>Measuring monthly through following analytics:</a:t>
            </a:r>
          </a:p>
          <a:p>
            <a:pPr lvl="1" eaLnBrk="1" hangingPunct="1"/>
            <a:r>
              <a:rPr lang="en-US" dirty="0" smtClean="0">
                <a:cs typeface="Arial" charset="0"/>
              </a:rPr>
              <a:t>Contact Us form completions</a:t>
            </a:r>
          </a:p>
          <a:p>
            <a:pPr lvl="1" eaLnBrk="1" hangingPunct="1"/>
            <a:r>
              <a:rPr lang="en-US" dirty="0" smtClean="0">
                <a:cs typeface="Arial" charset="0"/>
              </a:rPr>
              <a:t>Contact Us page visits</a:t>
            </a:r>
          </a:p>
          <a:p>
            <a:pPr lvl="1" eaLnBrk="1" hangingPunct="1"/>
            <a:r>
              <a:rPr lang="en-US" dirty="0" smtClean="0">
                <a:cs typeface="Arial" charset="0"/>
              </a:rPr>
              <a:t>Partner Location page visits</a:t>
            </a:r>
          </a:p>
          <a:p>
            <a:pPr lvl="1" eaLnBrk="1" hangingPunct="1"/>
            <a:r>
              <a:rPr lang="en-US" dirty="0" smtClean="0">
                <a:cs typeface="Arial" charset="0"/>
              </a:rPr>
              <a:t>OI Partners Blog page visits &amp; comments</a:t>
            </a:r>
          </a:p>
          <a:p>
            <a:pPr lvl="1" eaLnBrk="1" hangingPunct="1"/>
            <a:r>
              <a:rPr lang="en-US" dirty="0" smtClean="0">
                <a:cs typeface="Arial" charset="0"/>
              </a:rPr>
              <a:t>OI Partners Newsletter signup page visits</a:t>
            </a:r>
          </a:p>
          <a:p>
            <a:pPr lvl="1" eaLnBrk="1" hangingPunct="1"/>
            <a:r>
              <a:rPr lang="en-US" dirty="0" smtClean="0">
                <a:cs typeface="Arial" charset="0"/>
              </a:rPr>
              <a:t>Where visitors are coming from (i.e. social media, PR)</a:t>
            </a:r>
          </a:p>
          <a:p>
            <a:pPr lvl="1" eaLnBrk="1" hangingPunct="1"/>
            <a:r>
              <a:rPr lang="en-US" dirty="0" smtClean="0">
                <a:cs typeface="Arial" charset="0"/>
              </a:rPr>
              <a:t>Soon, unique email and phone for website only</a:t>
            </a:r>
          </a:p>
          <a:p>
            <a:pPr lvl="1" eaLnBrk="1" hangingPunct="1">
              <a:buFont typeface="Arial" charset="0"/>
              <a:buNone/>
            </a:pPr>
            <a:endParaRPr lang="en-US" dirty="0" smtClean="0">
              <a:cs typeface="Arial" charset="0"/>
            </a:endParaRP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ea typeface="ＭＳ Ｐゴシック" pitchFamily="34" charset="-128"/>
                <a:cs typeface="Arial" charset="0"/>
              </a:rPr>
              <a:t>Website Update</a:t>
            </a:r>
          </a:p>
        </p:txBody>
      </p:sp>
      <p:sp>
        <p:nvSpPr>
          <p:cNvPr id="19459" name="Content Placeholder 2"/>
          <p:cNvSpPr>
            <a:spLocks noGrp="1"/>
          </p:cNvSpPr>
          <p:nvPr>
            <p:ph idx="1"/>
          </p:nvPr>
        </p:nvSpPr>
        <p:spPr>
          <a:xfrm>
            <a:off x="304800" y="1600200"/>
            <a:ext cx="8610600" cy="4221163"/>
          </a:xfrm>
        </p:spPr>
        <p:txBody>
          <a:bodyPr/>
          <a:lstStyle/>
          <a:p>
            <a:pPr eaLnBrk="1" hangingPunct="1"/>
            <a:r>
              <a:rPr lang="en-US" dirty="0" smtClean="0">
                <a:ea typeface="ＭＳ Ｐゴシック" pitchFamily="34" charset="-128"/>
                <a:cs typeface="Arial" charset="0"/>
              </a:rPr>
              <a:t>Added drop-down partner listing to home page</a:t>
            </a:r>
          </a:p>
          <a:p>
            <a:pPr eaLnBrk="1" hangingPunct="1"/>
            <a:r>
              <a:rPr lang="en-US" dirty="0" smtClean="0">
                <a:ea typeface="ＭＳ Ｐゴシック" pitchFamily="34" charset="-128"/>
                <a:cs typeface="Arial" charset="0"/>
              </a:rPr>
              <a:t>Optimized key web pages based on keywords</a:t>
            </a:r>
          </a:p>
          <a:p>
            <a:pPr eaLnBrk="1" hangingPunct="1"/>
            <a:r>
              <a:rPr lang="en-US" dirty="0" smtClean="0">
                <a:ea typeface="ＭＳ Ｐゴシック" pitchFamily="34" charset="-128"/>
                <a:cs typeface="Arial" charset="0"/>
              </a:rPr>
              <a:t>Fine tuning content to include keywords and calls to action</a:t>
            </a:r>
          </a:p>
          <a:p>
            <a:pPr eaLnBrk="1" hangingPunct="1"/>
            <a:r>
              <a:rPr lang="en-US" dirty="0" smtClean="0">
                <a:ea typeface="ＭＳ Ｐゴシック" pitchFamily="34" charset="-128"/>
                <a:cs typeface="Arial" charset="0"/>
              </a:rPr>
              <a:t>Measuring small set of partners</a:t>
            </a:r>
          </a:p>
          <a:p>
            <a:pPr eaLnBrk="1" hangingPunct="1"/>
            <a:r>
              <a:rPr lang="en-US" dirty="0" smtClean="0">
                <a:ea typeface="ＭＳ Ｐゴシック" pitchFamily="34" charset="-128"/>
                <a:cs typeface="Arial" charset="0"/>
              </a:rPr>
              <a:t>Adding content to outside sites where possible: external sites linking to OI Partners helps SEO</a:t>
            </a:r>
          </a:p>
          <a:p>
            <a:pPr eaLnBrk="1" hangingPunct="1"/>
            <a:endParaRPr lang="en-US" dirty="0" smtClean="0">
              <a:ea typeface="ＭＳ Ｐゴシック" pitchFamily="34" charset="-128"/>
              <a:cs typeface="Arial" charset="0"/>
            </a:endParaRP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ea typeface="ＭＳ Ｐゴシック" pitchFamily="34" charset="-128"/>
                <a:cs typeface="Arial" charset="0"/>
              </a:rPr>
              <a:t>Website Progress</a:t>
            </a:r>
          </a:p>
        </p:txBody>
      </p:sp>
      <p:sp>
        <p:nvSpPr>
          <p:cNvPr id="20483" name="Content Placeholder 2"/>
          <p:cNvSpPr>
            <a:spLocks noGrp="1"/>
          </p:cNvSpPr>
          <p:nvPr>
            <p:ph idx="1"/>
          </p:nvPr>
        </p:nvSpPr>
        <p:spPr>
          <a:xfrm>
            <a:off x="533400" y="1143000"/>
            <a:ext cx="8229600" cy="5486400"/>
          </a:xfrm>
        </p:spPr>
        <p:txBody>
          <a:bodyPr/>
          <a:lstStyle/>
          <a:p>
            <a:pPr eaLnBrk="1" hangingPunct="1"/>
            <a:r>
              <a:rPr lang="en-US" dirty="0" smtClean="0">
                <a:ea typeface="ＭＳ Ｐゴシック" pitchFamily="34" charset="-128"/>
                <a:cs typeface="Arial" charset="0"/>
              </a:rPr>
              <a:t>19 firms have signed up for website</a:t>
            </a:r>
          </a:p>
          <a:p>
            <a:pPr eaLnBrk="1" hangingPunct="1"/>
            <a:r>
              <a:rPr lang="en-US" dirty="0" smtClean="0">
                <a:ea typeface="ＭＳ Ｐゴシック" pitchFamily="34" charset="-128"/>
                <a:cs typeface="Arial" charset="0"/>
              </a:rPr>
              <a:t>15 have launched:</a:t>
            </a:r>
          </a:p>
          <a:p>
            <a:pPr lvl="1" eaLnBrk="1" hangingPunct="1">
              <a:spcBef>
                <a:spcPct val="0"/>
              </a:spcBef>
            </a:pPr>
            <a:r>
              <a:rPr lang="en-US" sz="1800" dirty="0" smtClean="0">
                <a:cs typeface="Arial" charset="0"/>
                <a:hlinkClick r:id="rId3"/>
              </a:rPr>
              <a:t>Anderson Keegin &amp; Associates</a:t>
            </a:r>
            <a:endParaRPr lang="en-US" sz="1800" dirty="0" smtClean="0">
              <a:cs typeface="Arial" charset="0"/>
            </a:endParaRPr>
          </a:p>
          <a:p>
            <a:pPr lvl="1" eaLnBrk="1" hangingPunct="1">
              <a:spcBef>
                <a:spcPct val="0"/>
              </a:spcBef>
            </a:pPr>
            <a:r>
              <a:rPr lang="en-US" sz="1800" dirty="0" err="1" smtClean="0">
                <a:cs typeface="Arial" charset="0"/>
                <a:hlinkClick r:id="rId4"/>
              </a:rPr>
              <a:t>ExecuGroup</a:t>
            </a:r>
            <a:endParaRPr lang="en-US" sz="1800" dirty="0" smtClean="0">
              <a:cs typeface="Arial" charset="0"/>
            </a:endParaRPr>
          </a:p>
          <a:p>
            <a:pPr lvl="1" eaLnBrk="1" hangingPunct="1">
              <a:spcBef>
                <a:spcPct val="0"/>
              </a:spcBef>
            </a:pPr>
            <a:r>
              <a:rPr lang="en-US" sz="1800" dirty="0" smtClean="0">
                <a:cs typeface="Arial" charset="0"/>
                <a:hlinkClick r:id="rId4"/>
              </a:rPr>
              <a:t>OI Partners Inc. Hartford / New Haven / Springfield</a:t>
            </a:r>
          </a:p>
          <a:p>
            <a:pPr lvl="1" eaLnBrk="1" hangingPunct="1">
              <a:spcBef>
                <a:spcPct val="0"/>
              </a:spcBef>
            </a:pPr>
            <a:r>
              <a:rPr lang="en-US" sz="1800" dirty="0" smtClean="0">
                <a:cs typeface="Arial" charset="0"/>
                <a:hlinkClick r:id="rId5"/>
              </a:rPr>
              <a:t>Hugh Anderson Associates</a:t>
            </a:r>
            <a:endParaRPr lang="en-US" sz="1800" dirty="0" smtClean="0">
              <a:cs typeface="Arial" charset="0"/>
            </a:endParaRPr>
          </a:p>
          <a:p>
            <a:pPr lvl="1" eaLnBrk="1" hangingPunct="1">
              <a:spcBef>
                <a:spcPct val="0"/>
              </a:spcBef>
            </a:pPr>
            <a:r>
              <a:rPr lang="en-US" sz="1800" dirty="0" smtClean="0">
                <a:cs typeface="Arial" charset="0"/>
                <a:hlinkClick r:id="rId6"/>
              </a:rPr>
              <a:t>Innovative Career Consulting</a:t>
            </a:r>
            <a:endParaRPr lang="en-US" sz="1800" dirty="0" smtClean="0">
              <a:cs typeface="Arial" charset="0"/>
            </a:endParaRPr>
          </a:p>
          <a:p>
            <a:pPr lvl="1" eaLnBrk="1" hangingPunct="1">
              <a:spcBef>
                <a:spcPct val="0"/>
              </a:spcBef>
            </a:pPr>
            <a:r>
              <a:rPr lang="en-US" sz="1800" dirty="0" smtClean="0">
                <a:cs typeface="Arial" charset="0"/>
                <a:hlinkClick r:id="rId7"/>
              </a:rPr>
              <a:t>FS&amp;F</a:t>
            </a:r>
            <a:endParaRPr lang="en-US" sz="1800" dirty="0" smtClean="0">
              <a:cs typeface="Arial" charset="0"/>
            </a:endParaRPr>
          </a:p>
          <a:p>
            <a:pPr lvl="1" eaLnBrk="1" hangingPunct="1">
              <a:spcBef>
                <a:spcPct val="0"/>
              </a:spcBef>
            </a:pPr>
            <a:r>
              <a:rPr lang="en-US" sz="1800" dirty="0" err="1" smtClean="0">
                <a:cs typeface="Arial" charset="0"/>
                <a:hlinkClick r:id="rId8"/>
              </a:rPr>
              <a:t>Cunis</a:t>
            </a:r>
            <a:r>
              <a:rPr lang="en-US" sz="1800" dirty="0" smtClean="0">
                <a:cs typeface="Arial" charset="0"/>
                <a:hlinkClick r:id="rId8"/>
              </a:rPr>
              <a:t> &amp; Gontin</a:t>
            </a:r>
            <a:endParaRPr lang="en-US" sz="1800" dirty="0" smtClean="0">
              <a:cs typeface="Arial" charset="0"/>
            </a:endParaRPr>
          </a:p>
          <a:p>
            <a:pPr lvl="1" eaLnBrk="1" hangingPunct="1">
              <a:spcBef>
                <a:spcPct val="0"/>
              </a:spcBef>
            </a:pPr>
            <a:r>
              <a:rPr lang="en-US" sz="1800" dirty="0" smtClean="0">
                <a:cs typeface="Arial" charset="0"/>
                <a:hlinkClick r:id="rId9"/>
              </a:rPr>
              <a:t>McKenna &amp; Associates</a:t>
            </a:r>
            <a:endParaRPr lang="en-US" sz="1800" dirty="0" smtClean="0">
              <a:cs typeface="Arial" charset="0"/>
            </a:endParaRPr>
          </a:p>
          <a:p>
            <a:pPr lvl="1" eaLnBrk="1" hangingPunct="1">
              <a:spcBef>
                <a:spcPct val="0"/>
              </a:spcBef>
            </a:pPr>
            <a:r>
              <a:rPr lang="en-US" sz="1800" dirty="0" smtClean="0">
                <a:cs typeface="Arial" charset="0"/>
                <a:hlinkClick r:id="rId10"/>
              </a:rPr>
              <a:t>Pathways</a:t>
            </a:r>
            <a:endParaRPr lang="en-US" sz="1800" dirty="0" smtClean="0">
              <a:cs typeface="Arial" charset="0"/>
            </a:endParaRPr>
          </a:p>
          <a:p>
            <a:pPr lvl="1" eaLnBrk="1" hangingPunct="1">
              <a:spcBef>
                <a:spcPct val="0"/>
              </a:spcBef>
            </a:pPr>
            <a:r>
              <a:rPr lang="en-US" sz="1800" dirty="0" smtClean="0">
                <a:cs typeface="Arial" charset="0"/>
                <a:hlinkClick r:id="rId11"/>
              </a:rPr>
              <a:t>Lifocus</a:t>
            </a:r>
            <a:endParaRPr lang="en-US" sz="1800" dirty="0" smtClean="0">
              <a:cs typeface="Arial" charset="0"/>
            </a:endParaRPr>
          </a:p>
          <a:p>
            <a:pPr lvl="1" eaLnBrk="1" hangingPunct="1">
              <a:spcBef>
                <a:spcPct val="0"/>
              </a:spcBef>
            </a:pPr>
            <a:r>
              <a:rPr lang="en-US" sz="1800" dirty="0" err="1" smtClean="0">
                <a:cs typeface="Arial" charset="0"/>
                <a:hlinkClick r:id="rId9"/>
              </a:rPr>
              <a:t>Promark</a:t>
            </a:r>
            <a:endParaRPr lang="en-US" sz="1800" dirty="0" smtClean="0">
              <a:cs typeface="Arial" charset="0"/>
              <a:hlinkClick r:id="rId9"/>
            </a:endParaRPr>
          </a:p>
          <a:p>
            <a:pPr lvl="1" eaLnBrk="1" hangingPunct="1">
              <a:spcBef>
                <a:spcPct val="0"/>
              </a:spcBef>
            </a:pPr>
            <a:r>
              <a:rPr lang="en-US" sz="1800" dirty="0" err="1" smtClean="0">
                <a:cs typeface="Arial" charset="0"/>
                <a:hlinkClick r:id="rId12"/>
              </a:rPr>
              <a:t>Venturion</a:t>
            </a:r>
            <a:endParaRPr lang="en-US" sz="1800" dirty="0" smtClean="0">
              <a:cs typeface="Arial" charset="0"/>
            </a:endParaRPr>
          </a:p>
          <a:p>
            <a:pPr lvl="1" eaLnBrk="1" hangingPunct="1">
              <a:spcBef>
                <a:spcPct val="0"/>
              </a:spcBef>
            </a:pPr>
            <a:r>
              <a:rPr lang="en-US" sz="1800" dirty="0" smtClean="0">
                <a:cs typeface="Arial" charset="0"/>
                <a:hlinkClick r:id="rId13"/>
              </a:rPr>
              <a:t>Organizational Innovations</a:t>
            </a:r>
            <a:endParaRPr lang="en-US" sz="1800" dirty="0" smtClean="0">
              <a:cs typeface="Arial" charset="0"/>
            </a:endParaRPr>
          </a:p>
          <a:p>
            <a:pPr lvl="1" eaLnBrk="1" hangingPunct="1">
              <a:spcBef>
                <a:spcPct val="0"/>
              </a:spcBef>
            </a:pPr>
            <a:r>
              <a:rPr lang="en-US" sz="1800" dirty="0" smtClean="0">
                <a:cs typeface="Arial" charset="0"/>
                <a:hlinkClick r:id="rId14"/>
              </a:rPr>
              <a:t>Career Consultants</a:t>
            </a:r>
            <a:endParaRPr lang="en-US" sz="1800" dirty="0" smtClean="0">
              <a:cs typeface="Arial" charset="0"/>
            </a:endParaRPr>
          </a:p>
          <a:p>
            <a:pPr lvl="1" eaLnBrk="1" hangingPunct="1">
              <a:spcBef>
                <a:spcPct val="0"/>
              </a:spcBef>
            </a:pPr>
            <a:r>
              <a:rPr lang="en-US" sz="1800" dirty="0" smtClean="0">
                <a:cs typeface="Arial" charset="0"/>
                <a:hlinkClick r:id="rId15"/>
              </a:rPr>
              <a:t>Innis Company</a:t>
            </a:r>
            <a:endParaRPr lang="en-US" sz="1800" dirty="0" smtClean="0">
              <a:cs typeface="Arial" charset="0"/>
            </a:endParaRPr>
          </a:p>
          <a:p>
            <a:pPr lvl="1" eaLnBrk="1" hangingPunct="1">
              <a:spcBef>
                <a:spcPct val="0"/>
              </a:spcBef>
              <a:buFont typeface="Arial" charset="0"/>
              <a:buNone/>
            </a:pPr>
            <a:endParaRPr lang="en-US" sz="2100" dirty="0" smtClean="0">
              <a:cs typeface="Arial" charset="0"/>
            </a:endParaRPr>
          </a:p>
          <a:p>
            <a:pPr lvl="1" eaLnBrk="1" hangingPunct="1">
              <a:spcBef>
                <a:spcPct val="0"/>
              </a:spcBef>
              <a:buFont typeface="Arial" charset="0"/>
              <a:buNone/>
            </a:pPr>
            <a:endParaRPr lang="en-US" sz="4000" dirty="0" smtClean="0">
              <a:cs typeface="Arial" charset="0"/>
            </a:endParaRPr>
          </a:p>
          <a:p>
            <a:pPr lvl="1" eaLnBrk="1" hangingPunct="1"/>
            <a:endParaRPr lang="en-US" dirty="0" smtClean="0">
              <a:cs typeface="Arial" charset="0"/>
            </a:endParaRPr>
          </a:p>
          <a:p>
            <a:pPr lvl="1" eaLnBrk="1" hangingPunct="1"/>
            <a:endParaRPr lang="en-US" dirty="0" smtClean="0">
              <a:cs typeface="Arial" charset="0"/>
            </a:endParaRPr>
          </a:p>
          <a:p>
            <a:pPr eaLnBrk="1" hangingPunct="1"/>
            <a:endParaRPr lang="en-US" dirty="0" smtClean="0">
              <a:ea typeface="ＭＳ Ｐゴシック" pitchFamily="34" charset="-128"/>
              <a:cs typeface="Arial" charset="0"/>
            </a:endParaRP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ea typeface="ＭＳ Ｐゴシック" pitchFamily="34" charset="-128"/>
                <a:cs typeface="Arial" charset="0"/>
              </a:rPr>
              <a:t>Website Results So Far</a:t>
            </a:r>
          </a:p>
        </p:txBody>
      </p:sp>
      <p:sp>
        <p:nvSpPr>
          <p:cNvPr id="21507" name="Content Placeholder 2"/>
          <p:cNvSpPr>
            <a:spLocks noGrp="1"/>
          </p:cNvSpPr>
          <p:nvPr>
            <p:ph idx="1"/>
          </p:nvPr>
        </p:nvSpPr>
        <p:spPr>
          <a:xfrm>
            <a:off x="304800" y="1600200"/>
            <a:ext cx="8610600" cy="4221163"/>
          </a:xfrm>
        </p:spPr>
        <p:txBody>
          <a:bodyPr/>
          <a:lstStyle/>
          <a:p>
            <a:pPr eaLnBrk="1" hangingPunct="1"/>
            <a:r>
              <a:rPr lang="en-US" dirty="0" smtClean="0">
                <a:ea typeface="ＭＳ Ｐゴシック" pitchFamily="34" charset="-128"/>
                <a:cs typeface="Arial" charset="0"/>
              </a:rPr>
              <a:t>OI Partners is ranking on page #1 for Google and Bing searches on certain keyword phrases! SEO is working!</a:t>
            </a:r>
          </a:p>
          <a:p>
            <a:pPr eaLnBrk="1" hangingPunct="1"/>
            <a:r>
              <a:rPr lang="en-US" dirty="0" smtClean="0">
                <a:ea typeface="ＭＳ Ｐゴシック" pitchFamily="34" charset="-128"/>
                <a:cs typeface="Arial" charset="0"/>
              </a:rPr>
              <a:t>Site now ranks strongly – about an A- or B+ - in comparison to other sites, including competitors</a:t>
            </a:r>
          </a:p>
          <a:p>
            <a:pPr eaLnBrk="1" hangingPunct="1"/>
            <a:r>
              <a:rPr lang="en-US" dirty="0" smtClean="0">
                <a:ea typeface="ＭＳ Ｐゴシック" pitchFamily="34" charset="-128"/>
                <a:cs typeface="Arial" charset="0"/>
              </a:rPr>
              <a:t>Among top-ranked pages are partner Contact Us pages</a:t>
            </a:r>
          </a:p>
          <a:p>
            <a:pPr lvl="1" eaLnBrk="1" hangingPunct="1"/>
            <a:r>
              <a:rPr lang="en-US" dirty="0" smtClean="0">
                <a:ea typeface="ＭＳ Ｐゴシック" pitchFamily="34" charset="-128"/>
                <a:cs typeface="Arial" charset="0"/>
              </a:rPr>
              <a:t>Are partners seeing an uptick in contacts? </a:t>
            </a:r>
          </a:p>
          <a:p>
            <a:pPr lvl="1" eaLnBrk="1" hangingPunct="1"/>
            <a:r>
              <a:rPr lang="en-US" dirty="0" smtClean="0">
                <a:ea typeface="ＭＳ Ｐゴシック" pitchFamily="34" charset="-128"/>
                <a:cs typeface="Arial" charset="0"/>
              </a:rPr>
              <a:t>Are partners measuring inbound leads?</a:t>
            </a:r>
          </a:p>
          <a:p>
            <a:pPr eaLnBrk="1" hangingPunct="1"/>
            <a:r>
              <a:rPr lang="en-US" dirty="0" smtClean="0">
                <a:ea typeface="ＭＳ Ｐゴシック" pitchFamily="34" charset="-128"/>
                <a:cs typeface="Arial" charset="0"/>
              </a:rPr>
              <a:t>9% increase in traffic in September. Attributed to </a:t>
            </a:r>
            <a:r>
              <a:rPr lang="en-US" dirty="0" err="1" smtClean="0">
                <a:ea typeface="ＭＳ Ｐゴシック" pitchFamily="34" charset="-128"/>
                <a:cs typeface="Arial" charset="0"/>
              </a:rPr>
              <a:t>Facebook</a:t>
            </a:r>
            <a:r>
              <a:rPr lang="en-US" dirty="0" smtClean="0">
                <a:ea typeface="ＭＳ Ｐゴシック" pitchFamily="34" charset="-128"/>
                <a:cs typeface="Arial" charset="0"/>
              </a:rPr>
              <a:t> page. Social media efforts are driving traffic</a:t>
            </a:r>
          </a:p>
          <a:p>
            <a:pPr eaLnBrk="1" hangingPunct="1"/>
            <a:endParaRPr lang="en-US" dirty="0" smtClean="0">
              <a:ea typeface="ＭＳ Ｐゴシック" pitchFamily="34" charset="-128"/>
              <a:cs typeface="Arial" charset="0"/>
            </a:endParaRP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ea typeface="ＭＳ Ｐゴシック" pitchFamily="34" charset="-128"/>
                <a:cs typeface="Arial" charset="0"/>
              </a:rPr>
              <a:t>Social Media Task Force – Shawna Simcik</a:t>
            </a:r>
          </a:p>
        </p:txBody>
      </p:sp>
      <p:sp>
        <p:nvSpPr>
          <p:cNvPr id="22531" name="Content Placeholder 4"/>
          <p:cNvSpPr>
            <a:spLocks noGrp="1"/>
          </p:cNvSpPr>
          <p:nvPr>
            <p:ph idx="1"/>
          </p:nvPr>
        </p:nvSpPr>
        <p:spPr/>
        <p:txBody>
          <a:bodyPr/>
          <a:lstStyle/>
          <a:p>
            <a:endParaRPr lang="en-US" smtClean="0">
              <a:ea typeface="ＭＳ Ｐゴシック" pitchFamily="34" charset="-128"/>
              <a:cs typeface="Arial" charset="0"/>
            </a:endParaRPr>
          </a:p>
        </p:txBody>
      </p:sp>
      <p:graphicFrame>
        <p:nvGraphicFramePr>
          <p:cNvPr id="6" name="Content Placeholder 4"/>
          <p:cNvGraphicFramePr>
            <a:graphicFrameLocks/>
          </p:cNvGraphicFramePr>
          <p:nvPr/>
        </p:nvGraphicFramePr>
        <p:xfrm>
          <a:off x="609600" y="1371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smtClean="0">
                <a:ea typeface="ＭＳ Ｐゴシック" pitchFamily="34" charset="-128"/>
                <a:cs typeface="Arial" charset="0"/>
              </a:rPr>
              <a:t>Social Media: What’s been Accomplished</a:t>
            </a:r>
          </a:p>
        </p:txBody>
      </p:sp>
      <p:sp>
        <p:nvSpPr>
          <p:cNvPr id="23555" name="Content Placeholder 2"/>
          <p:cNvSpPr>
            <a:spLocks noGrp="1"/>
          </p:cNvSpPr>
          <p:nvPr>
            <p:ph idx="1"/>
          </p:nvPr>
        </p:nvSpPr>
        <p:spPr>
          <a:xfrm>
            <a:off x="457200" y="1447800"/>
            <a:ext cx="8229600" cy="4678363"/>
          </a:xfrm>
        </p:spPr>
        <p:txBody>
          <a:bodyPr/>
          <a:lstStyle/>
          <a:p>
            <a:pPr eaLnBrk="1" hangingPunct="1"/>
            <a:r>
              <a:rPr lang="en-US" dirty="0" smtClean="0">
                <a:ea typeface="ＭＳ Ｐゴシック" pitchFamily="34" charset="-128"/>
                <a:cs typeface="Arial" charset="0"/>
              </a:rPr>
              <a:t>To date, OI Partners</a:t>
            </a:r>
            <a:r>
              <a:rPr lang="ja-JP" altLang="en-US" smtClean="0">
                <a:ea typeface="ＭＳ Ｐゴシック" pitchFamily="34" charset="-128"/>
                <a:cs typeface="Arial" charset="0"/>
              </a:rPr>
              <a:t>’</a:t>
            </a:r>
            <a:r>
              <a:rPr lang="en-US" altLang="ja-JP" dirty="0" smtClean="0">
                <a:ea typeface="ＭＳ Ｐゴシック" pitchFamily="34" charset="-128"/>
                <a:cs typeface="Arial" charset="0"/>
              </a:rPr>
              <a:t> involvement in social media includes:</a:t>
            </a:r>
          </a:p>
          <a:p>
            <a:pPr lvl="1" eaLnBrk="1" hangingPunct="1"/>
            <a:r>
              <a:rPr lang="en-US" dirty="0" smtClean="0">
                <a:cs typeface="Arial" charset="0"/>
              </a:rPr>
              <a:t>            Follow us </a:t>
            </a:r>
            <a:r>
              <a:rPr lang="en-US" dirty="0" smtClean="0">
                <a:cs typeface="Arial" charset="0"/>
                <a:hlinkClick r:id="rId3"/>
              </a:rPr>
              <a:t>@</a:t>
            </a:r>
            <a:r>
              <a:rPr lang="en-US" dirty="0" err="1" smtClean="0">
                <a:cs typeface="Arial" charset="0"/>
                <a:hlinkClick r:id="rId3"/>
              </a:rPr>
              <a:t>OIPartnersInc</a:t>
            </a:r>
            <a:r>
              <a:rPr lang="en-US" dirty="0" smtClean="0">
                <a:cs typeface="Arial" charset="0"/>
                <a:hlinkClick r:id="rId3"/>
              </a:rPr>
              <a:t> </a:t>
            </a:r>
            <a:endParaRPr lang="en-US" dirty="0" smtClean="0">
              <a:cs typeface="Arial" charset="0"/>
            </a:endParaRPr>
          </a:p>
          <a:p>
            <a:pPr lvl="1" eaLnBrk="1" hangingPunct="1"/>
            <a:endParaRPr lang="en-US" dirty="0" smtClean="0">
              <a:cs typeface="Arial" charset="0"/>
            </a:endParaRPr>
          </a:p>
          <a:p>
            <a:pPr lvl="1" eaLnBrk="1" hangingPunct="1"/>
            <a:endParaRPr lang="en-US" sz="1000" dirty="0" smtClean="0">
              <a:cs typeface="Arial" charset="0"/>
            </a:endParaRPr>
          </a:p>
          <a:p>
            <a:pPr lvl="1" eaLnBrk="1" hangingPunct="1"/>
            <a:r>
              <a:rPr lang="en-US" dirty="0" smtClean="0">
                <a:cs typeface="Arial" charset="0"/>
              </a:rPr>
              <a:t>            “</a:t>
            </a:r>
            <a:r>
              <a:rPr lang="en-US" dirty="0" smtClean="0">
                <a:cs typeface="Arial" charset="0"/>
                <a:hlinkClick r:id="rId4"/>
              </a:rPr>
              <a:t>Like</a:t>
            </a:r>
            <a:r>
              <a:rPr lang="en-US" dirty="0" smtClean="0">
                <a:cs typeface="Arial" charset="0"/>
              </a:rPr>
              <a:t>” us on Facebook</a:t>
            </a:r>
          </a:p>
          <a:p>
            <a:pPr lvl="1" eaLnBrk="1" hangingPunct="1"/>
            <a:endParaRPr lang="en-US" sz="1000" dirty="0" smtClean="0">
              <a:cs typeface="Arial" charset="0"/>
            </a:endParaRPr>
          </a:p>
          <a:p>
            <a:pPr lvl="1" eaLnBrk="1" hangingPunct="1"/>
            <a:endParaRPr lang="en-US" sz="1000" dirty="0" smtClean="0">
              <a:cs typeface="Arial" charset="0"/>
            </a:endParaRPr>
          </a:p>
          <a:p>
            <a:pPr lvl="1" eaLnBrk="1" hangingPunct="1"/>
            <a:endParaRPr lang="en-US" sz="1000" dirty="0" smtClean="0">
              <a:cs typeface="Arial" charset="0"/>
            </a:endParaRPr>
          </a:p>
          <a:p>
            <a:pPr lvl="1" eaLnBrk="1" hangingPunct="1"/>
            <a:r>
              <a:rPr lang="en-US" dirty="0" smtClean="0">
                <a:cs typeface="Arial" charset="0"/>
              </a:rPr>
              <a:t>            Join the </a:t>
            </a:r>
            <a:r>
              <a:rPr lang="en-US" dirty="0" smtClean="0">
                <a:cs typeface="Arial" charset="0"/>
                <a:hlinkClick r:id="rId5"/>
              </a:rPr>
              <a:t>OI Partners Inc. Group</a:t>
            </a:r>
            <a:r>
              <a:rPr lang="en-US" dirty="0" smtClean="0">
                <a:cs typeface="Arial" charset="0"/>
              </a:rPr>
              <a:t> or Follow the </a:t>
            </a:r>
            <a:br>
              <a:rPr lang="en-US" dirty="0" smtClean="0">
                <a:cs typeface="Arial" charset="0"/>
              </a:rPr>
            </a:br>
            <a:r>
              <a:rPr lang="en-US" dirty="0" smtClean="0">
                <a:cs typeface="Arial" charset="0"/>
              </a:rPr>
              <a:t>             </a:t>
            </a:r>
            <a:r>
              <a:rPr lang="en-US" dirty="0" smtClean="0">
                <a:cs typeface="Arial" charset="0"/>
                <a:hlinkClick r:id="rId6"/>
              </a:rPr>
              <a:t>OI Partners Inc. Company Page</a:t>
            </a:r>
            <a:endParaRPr lang="en-US" dirty="0" smtClean="0">
              <a:cs typeface="Arial" charset="0"/>
            </a:endParaRPr>
          </a:p>
          <a:p>
            <a:pPr lvl="1" eaLnBrk="1" hangingPunct="1"/>
            <a:endParaRPr lang="en-US" sz="800" dirty="0" smtClean="0">
              <a:cs typeface="Arial" charset="0"/>
            </a:endParaRPr>
          </a:p>
          <a:p>
            <a:pPr lvl="1" eaLnBrk="1" hangingPunct="1"/>
            <a:r>
              <a:rPr lang="en-US" dirty="0" smtClean="0">
                <a:cs typeface="Arial" charset="0"/>
              </a:rPr>
              <a:t>            Follow and comment on </a:t>
            </a:r>
            <a:r>
              <a:rPr lang="en-US" dirty="0" smtClean="0">
                <a:cs typeface="Arial" charset="0"/>
                <a:hlinkClick r:id="rId7"/>
              </a:rPr>
              <a:t>The vOIce</a:t>
            </a:r>
            <a:r>
              <a:rPr lang="en-US" dirty="0" smtClean="0">
                <a:cs typeface="Arial" charset="0"/>
              </a:rPr>
              <a:t>, our blog</a:t>
            </a:r>
          </a:p>
          <a:p>
            <a:pPr lvl="1" eaLnBrk="1" hangingPunct="1"/>
            <a:endParaRPr lang="en-US" dirty="0" smtClean="0">
              <a:cs typeface="Arial" charset="0"/>
            </a:endParaRPr>
          </a:p>
          <a:p>
            <a:pPr eaLnBrk="1" hangingPunct="1"/>
            <a:endParaRPr lang="en-US" dirty="0" smtClean="0">
              <a:ea typeface="ＭＳ Ｐゴシック" pitchFamily="34" charset="-128"/>
              <a:cs typeface="Arial" charset="0"/>
            </a:endParaRPr>
          </a:p>
          <a:p>
            <a:pPr eaLnBrk="1" hangingPunct="1">
              <a:buFont typeface="Arial" charset="0"/>
              <a:buNone/>
            </a:pPr>
            <a:endParaRPr lang="en-US" dirty="0" smtClean="0">
              <a:ea typeface="ＭＳ Ｐゴシック" pitchFamily="34" charset="-128"/>
              <a:cs typeface="Arial" charset="0"/>
            </a:endParaRPr>
          </a:p>
        </p:txBody>
      </p:sp>
      <p:pic>
        <p:nvPicPr>
          <p:cNvPr id="23556" name="Picture 3" descr="Twitter.jpg"/>
          <p:cNvPicPr>
            <a:picLocks noChangeAspect="1"/>
          </p:cNvPicPr>
          <p:nvPr/>
        </p:nvPicPr>
        <p:blipFill>
          <a:blip r:embed="rId8" cstate="print"/>
          <a:srcRect/>
          <a:stretch>
            <a:fillRect/>
          </a:stretch>
        </p:blipFill>
        <p:spPr bwMode="auto">
          <a:xfrm>
            <a:off x="1143000" y="2362200"/>
            <a:ext cx="762000" cy="762000"/>
          </a:xfrm>
          <a:prstGeom prst="rect">
            <a:avLst/>
          </a:prstGeom>
          <a:noFill/>
          <a:ln w="9525">
            <a:noFill/>
            <a:miter lim="800000"/>
            <a:headEnd/>
            <a:tailEnd/>
          </a:ln>
        </p:spPr>
      </p:pic>
      <p:pic>
        <p:nvPicPr>
          <p:cNvPr id="23557" name="Picture 4" descr="LI.jpg"/>
          <p:cNvPicPr>
            <a:picLocks noChangeAspect="1"/>
          </p:cNvPicPr>
          <p:nvPr/>
        </p:nvPicPr>
        <p:blipFill>
          <a:blip r:embed="rId9" cstate="print"/>
          <a:srcRect/>
          <a:stretch>
            <a:fillRect/>
          </a:stretch>
        </p:blipFill>
        <p:spPr bwMode="auto">
          <a:xfrm>
            <a:off x="1143000" y="4343400"/>
            <a:ext cx="762000" cy="762000"/>
          </a:xfrm>
          <a:prstGeom prst="rect">
            <a:avLst/>
          </a:prstGeom>
          <a:noFill/>
          <a:ln w="9525">
            <a:noFill/>
            <a:miter lim="800000"/>
            <a:headEnd/>
            <a:tailEnd/>
          </a:ln>
        </p:spPr>
      </p:pic>
      <p:pic>
        <p:nvPicPr>
          <p:cNvPr id="23558" name="Picture 5" descr="Blog.jpg"/>
          <p:cNvPicPr>
            <a:picLocks noChangeAspect="1"/>
          </p:cNvPicPr>
          <p:nvPr/>
        </p:nvPicPr>
        <p:blipFill>
          <a:blip r:embed="rId10" cstate="print"/>
          <a:srcRect/>
          <a:stretch>
            <a:fillRect/>
          </a:stretch>
        </p:blipFill>
        <p:spPr bwMode="auto">
          <a:xfrm>
            <a:off x="1143000" y="5334000"/>
            <a:ext cx="757238" cy="757238"/>
          </a:xfrm>
          <a:prstGeom prst="rect">
            <a:avLst/>
          </a:prstGeom>
          <a:noFill/>
          <a:ln w="9525">
            <a:noFill/>
            <a:miter lim="800000"/>
            <a:headEnd/>
            <a:tailEnd/>
          </a:ln>
        </p:spPr>
      </p:pic>
      <p:pic>
        <p:nvPicPr>
          <p:cNvPr id="7" name="Picture 6" descr="Facebook (2).png"/>
          <p:cNvPicPr>
            <a:picLocks noChangeAspect="1"/>
          </p:cNvPicPr>
          <p:nvPr/>
        </p:nvPicPr>
        <p:blipFill>
          <a:blip r:embed="rId11" cstate="print"/>
          <a:stretch>
            <a:fillRect/>
          </a:stretch>
        </p:blipFill>
        <p:spPr>
          <a:xfrm>
            <a:off x="1143000" y="3276600"/>
            <a:ext cx="812698" cy="812698"/>
          </a:xfrm>
          <a:prstGeom prst="rect">
            <a:avLst/>
          </a:prstGeom>
        </p:spPr>
      </p:pic>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ea typeface="ＭＳ Ｐゴシック" pitchFamily="34" charset="-128"/>
                <a:cs typeface="Arial" charset="0"/>
              </a:rPr>
              <a:t>Social Media: What’s been Accomplished</a:t>
            </a:r>
          </a:p>
        </p:txBody>
      </p:sp>
      <p:sp>
        <p:nvSpPr>
          <p:cNvPr id="24579" name="Content Placeholder 2"/>
          <p:cNvSpPr>
            <a:spLocks noGrp="1"/>
          </p:cNvSpPr>
          <p:nvPr>
            <p:ph idx="1"/>
          </p:nvPr>
        </p:nvSpPr>
        <p:spPr>
          <a:xfrm>
            <a:off x="457200" y="1066800"/>
            <a:ext cx="8229600" cy="5059363"/>
          </a:xfrm>
        </p:spPr>
        <p:txBody>
          <a:bodyPr/>
          <a:lstStyle/>
          <a:p>
            <a:pPr eaLnBrk="1" hangingPunct="1">
              <a:buFont typeface="Arial" charset="0"/>
              <a:buNone/>
            </a:pPr>
            <a:r>
              <a:rPr lang="en-US" sz="2500" smtClean="0">
                <a:ea typeface="ＭＳ Ｐゴシック" pitchFamily="34" charset="-128"/>
                <a:cs typeface="Arial" charset="0"/>
              </a:rPr>
              <a:t>2010:  </a:t>
            </a:r>
          </a:p>
          <a:p>
            <a:pPr eaLnBrk="1" hangingPunct="1">
              <a:buFont typeface="Arial" charset="0"/>
              <a:buNone/>
            </a:pPr>
            <a:r>
              <a:rPr lang="en-US" sz="2500" smtClean="0">
                <a:ea typeface="ＭＳ Ｐゴシック" pitchFamily="34" charset="-128"/>
                <a:cs typeface="Arial" charset="0"/>
              </a:rPr>
              <a:t>	</a:t>
            </a:r>
            <a:r>
              <a:rPr lang="en-US" sz="2500" i="1" smtClean="0">
                <a:ea typeface="ＭＳ Ｐゴシック" pitchFamily="34" charset="-128"/>
                <a:cs typeface="Arial" charset="0"/>
              </a:rPr>
              <a:t>Launched Social Media Committee</a:t>
            </a:r>
          </a:p>
          <a:p>
            <a:pPr eaLnBrk="1" hangingPunct="1">
              <a:buFont typeface="Arial" charset="0"/>
              <a:buNone/>
            </a:pPr>
            <a:r>
              <a:rPr lang="en-US" sz="2500" i="1" smtClean="0">
                <a:ea typeface="ＭＳ Ｐゴシック" pitchFamily="34" charset="-128"/>
                <a:cs typeface="Arial" charset="0"/>
              </a:rPr>
              <a:t>	Creation of LinkedIn Company and Group Page </a:t>
            </a:r>
          </a:p>
          <a:p>
            <a:pPr eaLnBrk="1" hangingPunct="1">
              <a:buFont typeface="Arial" charset="0"/>
              <a:buNone/>
            </a:pPr>
            <a:r>
              <a:rPr lang="en-US" sz="2500" i="1" smtClean="0">
                <a:ea typeface="ＭＳ Ｐゴシック" pitchFamily="34" charset="-128"/>
                <a:cs typeface="Arial" charset="0"/>
              </a:rPr>
              <a:t>	Went live on Twitter</a:t>
            </a:r>
          </a:p>
          <a:p>
            <a:pPr eaLnBrk="1" hangingPunct="1">
              <a:buFont typeface="Arial" charset="0"/>
              <a:buNone/>
            </a:pPr>
            <a:r>
              <a:rPr lang="en-US" sz="2500" i="1" smtClean="0">
                <a:ea typeface="ＭＳ Ｐゴシック" pitchFamily="34" charset="-128"/>
                <a:cs typeface="Arial" charset="0"/>
              </a:rPr>
              <a:t>	Wrote Social Media Handbook for Partner Firms</a:t>
            </a:r>
          </a:p>
          <a:p>
            <a:pPr eaLnBrk="1" hangingPunct="1">
              <a:buFont typeface="Arial" charset="0"/>
              <a:buNone/>
            </a:pPr>
            <a:r>
              <a:rPr lang="en-US" sz="2500" smtClean="0">
                <a:ea typeface="ＭＳ Ｐゴシック" pitchFamily="34" charset="-128"/>
                <a:cs typeface="Arial" charset="0"/>
              </a:rPr>
              <a:t>2011: </a:t>
            </a:r>
          </a:p>
          <a:p>
            <a:pPr eaLnBrk="1" hangingPunct="1">
              <a:buFont typeface="Arial" charset="0"/>
              <a:buNone/>
            </a:pPr>
            <a:r>
              <a:rPr lang="en-US" sz="2500" smtClean="0">
                <a:ea typeface="ＭＳ Ｐゴシック" pitchFamily="34" charset="-128"/>
                <a:cs typeface="Arial" charset="0"/>
              </a:rPr>
              <a:t>	4</a:t>
            </a:r>
            <a:r>
              <a:rPr lang="en-US" sz="2500" i="1" smtClean="0">
                <a:ea typeface="ＭＳ Ｐゴシック" pitchFamily="34" charset="-128"/>
                <a:cs typeface="Arial" charset="0"/>
              </a:rPr>
              <a:t> Training opportunities for Partners (1 in-person; 3 webinar)</a:t>
            </a:r>
          </a:p>
          <a:p>
            <a:pPr eaLnBrk="1" hangingPunct="1">
              <a:buFont typeface="Arial" charset="0"/>
              <a:buNone/>
            </a:pPr>
            <a:r>
              <a:rPr lang="en-US" sz="2500" i="1" smtClean="0">
                <a:ea typeface="ＭＳ Ｐゴシック" pitchFamily="34" charset="-128"/>
                <a:cs typeface="Arial" charset="0"/>
              </a:rPr>
              <a:t>	Increased LinkedIn Members</a:t>
            </a:r>
          </a:p>
          <a:p>
            <a:pPr eaLnBrk="1" hangingPunct="1">
              <a:buFont typeface="Arial" charset="0"/>
              <a:buNone/>
            </a:pPr>
            <a:r>
              <a:rPr lang="en-US" sz="2500" i="1" smtClean="0">
                <a:ea typeface="ＭＳ Ｐゴシック" pitchFamily="34" charset="-128"/>
                <a:cs typeface="Arial" charset="0"/>
              </a:rPr>
              <a:t>	912 followers on Twitter</a:t>
            </a:r>
          </a:p>
          <a:p>
            <a:pPr eaLnBrk="1" hangingPunct="1">
              <a:buFont typeface="Arial" charset="0"/>
              <a:buNone/>
            </a:pPr>
            <a:r>
              <a:rPr lang="en-US" sz="2500" i="1" smtClean="0">
                <a:ea typeface="ＭＳ Ｐゴシック" pitchFamily="34" charset="-128"/>
                <a:cs typeface="Arial" charset="0"/>
              </a:rPr>
              <a:t>	Launched the vOIce – OI Partners Blog 300+ people reading</a:t>
            </a:r>
          </a:p>
          <a:p>
            <a:pPr eaLnBrk="1" hangingPunct="1">
              <a:buFont typeface="Arial" charset="0"/>
              <a:buNone/>
            </a:pPr>
            <a:r>
              <a:rPr lang="en-US" sz="2400" i="1" smtClean="0">
                <a:ea typeface="ＭＳ Ｐゴシック" pitchFamily="34" charset="-128"/>
                <a:cs typeface="Arial" charset="0"/>
              </a:rPr>
              <a:t>Continued…</a:t>
            </a:r>
          </a:p>
          <a:p>
            <a:pPr eaLnBrk="1" hangingPunct="1">
              <a:buFont typeface="Arial" charset="0"/>
              <a:buNone/>
            </a:pPr>
            <a:endParaRPr lang="en-US"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9"/>
          <p:cNvSpPr>
            <a:spLocks noGrp="1"/>
          </p:cNvSpPr>
          <p:nvPr>
            <p:ph type="ctrTitle"/>
          </p:nvPr>
        </p:nvSpPr>
        <p:spPr>
          <a:xfrm>
            <a:off x="685800" y="1676400"/>
            <a:ext cx="7772400" cy="1470025"/>
          </a:xfrm>
        </p:spPr>
        <p:txBody>
          <a:bodyPr>
            <a:normAutofit fontScale="90000"/>
          </a:bodyPr>
          <a:lstStyle/>
          <a:p>
            <a:pPr eaLnBrk="1" hangingPunct="1">
              <a:defRPr/>
            </a:pPr>
            <a:r>
              <a:rPr lang="en-US" b="1" dirty="0" smtClean="0">
                <a:ea typeface="+mj-ea"/>
                <a:cs typeface="Arial" charset="0"/>
              </a:rPr>
              <a:t>Marketing &amp; </a:t>
            </a:r>
            <a:br>
              <a:rPr lang="en-US" b="1" dirty="0" smtClean="0">
                <a:ea typeface="+mj-ea"/>
                <a:cs typeface="Arial" charset="0"/>
              </a:rPr>
            </a:br>
            <a:r>
              <a:rPr lang="en-US" b="1" dirty="0" smtClean="0">
                <a:ea typeface="+mj-ea"/>
                <a:cs typeface="Arial" charset="0"/>
              </a:rPr>
              <a:t>Marketing Communications Update</a:t>
            </a:r>
          </a:p>
        </p:txBody>
      </p:sp>
      <p:sp>
        <p:nvSpPr>
          <p:cNvPr id="9219" name="Subtitle 16"/>
          <p:cNvSpPr>
            <a:spLocks noGrp="1"/>
          </p:cNvSpPr>
          <p:nvPr>
            <p:ph type="subTitle" idx="1"/>
          </p:nvPr>
        </p:nvSpPr>
        <p:spPr>
          <a:xfrm>
            <a:off x="1066800" y="3276600"/>
            <a:ext cx="7086600" cy="2971800"/>
          </a:xfrm>
        </p:spPr>
        <p:txBody>
          <a:bodyPr/>
          <a:lstStyle/>
          <a:p>
            <a:pPr eaLnBrk="1" hangingPunct="1"/>
            <a:r>
              <a:rPr lang="en-US" dirty="0" smtClean="0">
                <a:solidFill>
                  <a:schemeClr val="tx1"/>
                </a:solidFill>
                <a:ea typeface="ＭＳ Ｐゴシック" pitchFamily="34" charset="-128"/>
                <a:cs typeface="Arial" charset="0"/>
              </a:rPr>
              <a:t>Branding – Tom Wharton</a:t>
            </a:r>
          </a:p>
          <a:p>
            <a:pPr eaLnBrk="1" hangingPunct="1"/>
            <a:r>
              <a:rPr lang="en-US" dirty="0" smtClean="0">
                <a:solidFill>
                  <a:schemeClr val="tx1"/>
                </a:solidFill>
                <a:ea typeface="ＭＳ Ｐゴシック" pitchFamily="34" charset="-128"/>
                <a:cs typeface="Arial" charset="0"/>
              </a:rPr>
              <a:t>Public Relations – Sal Vittolino</a:t>
            </a:r>
          </a:p>
          <a:p>
            <a:pPr eaLnBrk="1" hangingPunct="1"/>
            <a:r>
              <a:rPr lang="en-US" dirty="0" smtClean="0">
                <a:solidFill>
                  <a:schemeClr val="tx1"/>
                </a:solidFill>
                <a:ea typeface="ＭＳ Ｐゴシック" pitchFamily="34" charset="-128"/>
                <a:cs typeface="Arial" charset="0"/>
              </a:rPr>
              <a:t>Social Media &amp; Blogging – Shawna Simcik</a:t>
            </a:r>
          </a:p>
          <a:p>
            <a:pPr eaLnBrk="1" hangingPunct="1"/>
            <a:r>
              <a:rPr lang="en-US" dirty="0" smtClean="0">
                <a:solidFill>
                  <a:schemeClr val="tx1"/>
                </a:solidFill>
                <a:ea typeface="ＭＳ Ｐゴシック" pitchFamily="34" charset="-128"/>
                <a:cs typeface="Arial" charset="0"/>
              </a:rPr>
              <a:t>Website – Jill Van Nostran</a:t>
            </a:r>
          </a:p>
          <a:p>
            <a:pPr eaLnBrk="1" hangingPunct="1"/>
            <a:endParaRPr lang="en-US" dirty="0" smtClean="0">
              <a:solidFill>
                <a:schemeClr val="tx1"/>
              </a:solidFill>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ea typeface="ＭＳ Ｐゴシック" pitchFamily="34" charset="-128"/>
                <a:cs typeface="Arial" charset="0"/>
              </a:rPr>
              <a:t>Social Media: What’s been Accomplished</a:t>
            </a:r>
          </a:p>
        </p:txBody>
      </p:sp>
      <p:sp>
        <p:nvSpPr>
          <p:cNvPr id="25603" name="Content Placeholder 2"/>
          <p:cNvSpPr>
            <a:spLocks noGrp="1"/>
          </p:cNvSpPr>
          <p:nvPr>
            <p:ph idx="1"/>
          </p:nvPr>
        </p:nvSpPr>
        <p:spPr>
          <a:xfrm>
            <a:off x="457200" y="1295400"/>
            <a:ext cx="8229600" cy="4830763"/>
          </a:xfrm>
        </p:spPr>
        <p:txBody>
          <a:bodyPr/>
          <a:lstStyle/>
          <a:p>
            <a:pPr eaLnBrk="1" hangingPunct="1">
              <a:buFont typeface="Arial" charset="0"/>
              <a:buNone/>
            </a:pPr>
            <a:r>
              <a:rPr lang="en-US" smtClean="0">
                <a:ea typeface="ＭＳ Ｐゴシック" pitchFamily="34" charset="-128"/>
                <a:cs typeface="Arial" charset="0"/>
              </a:rPr>
              <a:t>1</a:t>
            </a:r>
            <a:r>
              <a:rPr lang="en-US" baseline="30000" smtClean="0">
                <a:ea typeface="ＭＳ Ｐゴシック" pitchFamily="34" charset="-128"/>
                <a:cs typeface="Arial" charset="0"/>
              </a:rPr>
              <a:t>st</a:t>
            </a:r>
            <a:r>
              <a:rPr lang="en-US" smtClean="0">
                <a:ea typeface="ＭＳ Ｐゴシック" pitchFamily="34" charset="-128"/>
                <a:cs typeface="Arial" charset="0"/>
              </a:rPr>
              <a:t> Quarter 2012:  </a:t>
            </a:r>
          </a:p>
          <a:p>
            <a:pPr eaLnBrk="1" hangingPunct="1">
              <a:buFont typeface="Arial" charset="0"/>
              <a:buNone/>
            </a:pPr>
            <a:r>
              <a:rPr lang="en-US" smtClean="0">
                <a:ea typeface="ＭＳ Ｐゴシック" pitchFamily="34" charset="-128"/>
                <a:cs typeface="Arial" charset="0"/>
              </a:rPr>
              <a:t>	</a:t>
            </a:r>
            <a:r>
              <a:rPr lang="en-US" i="1" smtClean="0">
                <a:ea typeface="ＭＳ Ｐゴシック" pitchFamily="34" charset="-128"/>
                <a:cs typeface="Arial" charset="0"/>
              </a:rPr>
              <a:t>1 Webinar Training Opportunity for Partners/Employees</a:t>
            </a:r>
          </a:p>
          <a:p>
            <a:pPr eaLnBrk="1" hangingPunct="1">
              <a:buFont typeface="Arial" charset="0"/>
              <a:buNone/>
            </a:pPr>
            <a:r>
              <a:rPr lang="en-US" i="1" smtClean="0">
                <a:ea typeface="ＭＳ Ｐゴシック" pitchFamily="34" charset="-128"/>
                <a:cs typeface="Arial" charset="0"/>
              </a:rPr>
              <a:t>	LinkedIn Members from 50 to 269</a:t>
            </a:r>
          </a:p>
          <a:p>
            <a:pPr eaLnBrk="1" hangingPunct="1">
              <a:buFont typeface="Arial" charset="0"/>
              <a:buNone/>
            </a:pPr>
            <a:r>
              <a:rPr lang="en-US" i="1" smtClean="0">
                <a:ea typeface="ＭＳ Ｐゴシック" pitchFamily="34" charset="-128"/>
                <a:cs typeface="Arial" charset="0"/>
              </a:rPr>
              <a:t>	LinkedIn Employees from 4 to 59</a:t>
            </a:r>
            <a:endParaRPr lang="en-US" smtClean="0">
              <a:ea typeface="ＭＳ Ｐゴシック" pitchFamily="34" charset="-128"/>
              <a:cs typeface="Arial" charset="0"/>
            </a:endParaRPr>
          </a:p>
          <a:p>
            <a:pPr eaLnBrk="1" hangingPunct="1">
              <a:buFont typeface="Arial" charset="0"/>
              <a:buNone/>
            </a:pPr>
            <a:r>
              <a:rPr lang="en-US" i="1" smtClean="0">
                <a:ea typeface="ＭＳ Ｐゴシック" pitchFamily="34" charset="-128"/>
                <a:cs typeface="Arial" charset="0"/>
              </a:rPr>
              <a:t>	Followers on Twitter from 912 to 1,166 (2,148 tweets)</a:t>
            </a:r>
          </a:p>
          <a:p>
            <a:pPr eaLnBrk="1" hangingPunct="1">
              <a:buFont typeface="Arial" charset="0"/>
              <a:buNone/>
            </a:pPr>
            <a:r>
              <a:rPr lang="en-US" i="1" smtClean="0">
                <a:ea typeface="ＭＳ Ｐゴシック" pitchFamily="34" charset="-128"/>
                <a:cs typeface="Arial" charset="0"/>
              </a:rPr>
              <a:t>	The vOIce seeing more subscribers and interaction</a:t>
            </a:r>
          </a:p>
          <a:p>
            <a:pPr eaLnBrk="1" hangingPunct="1">
              <a:buFont typeface="Arial" charset="0"/>
              <a:buNone/>
            </a:pPr>
            <a:r>
              <a:rPr lang="en-US" i="1" smtClean="0">
                <a:ea typeface="ＭＳ Ｐゴシック" pitchFamily="34" charset="-128"/>
                <a:cs typeface="Arial" charset="0"/>
              </a:rPr>
              <a:t>	1</a:t>
            </a:r>
            <a:r>
              <a:rPr lang="en-US" i="1" baseline="30000" smtClean="0">
                <a:ea typeface="ＭＳ Ｐゴシック" pitchFamily="34" charset="-128"/>
                <a:cs typeface="Arial" charset="0"/>
              </a:rPr>
              <a:t>st</a:t>
            </a:r>
            <a:r>
              <a:rPr lang="en-US" i="1" smtClean="0">
                <a:ea typeface="ＭＳ Ｐゴシック" pitchFamily="34" charset="-128"/>
                <a:cs typeface="Arial" charset="0"/>
              </a:rPr>
              <a:t> Strategic Planning Session with Metrics (handout)</a:t>
            </a:r>
          </a:p>
          <a:p>
            <a:pPr eaLnBrk="1" hangingPunct="1"/>
            <a:endParaRPr lang="en-US" sz="3200" smtClean="0">
              <a:ea typeface="ＭＳ Ｐゴシック" pitchFamily="34" charset="-128"/>
              <a:cs typeface="Arial" charset="0"/>
            </a:endParaRPr>
          </a:p>
          <a:p>
            <a:pPr eaLnBrk="1" hangingPunct="1">
              <a:buFont typeface="Arial" charset="0"/>
              <a:buNone/>
            </a:pPr>
            <a:endParaRPr lang="en-US" sz="320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ea typeface="ＭＳ Ｐゴシック" pitchFamily="34" charset="-128"/>
                <a:cs typeface="Arial" charset="0"/>
              </a:rPr>
              <a:t>Social Media: What’s been Accomplished</a:t>
            </a:r>
          </a:p>
        </p:txBody>
      </p:sp>
      <p:sp>
        <p:nvSpPr>
          <p:cNvPr id="25603" name="Content Placeholder 2"/>
          <p:cNvSpPr>
            <a:spLocks noGrp="1"/>
          </p:cNvSpPr>
          <p:nvPr>
            <p:ph idx="1"/>
          </p:nvPr>
        </p:nvSpPr>
        <p:spPr>
          <a:xfrm>
            <a:off x="457200" y="1295400"/>
            <a:ext cx="8229600" cy="4830763"/>
          </a:xfrm>
        </p:spPr>
        <p:txBody>
          <a:bodyPr/>
          <a:lstStyle/>
          <a:p>
            <a:pPr eaLnBrk="1" hangingPunct="1">
              <a:buFont typeface="Arial" charset="0"/>
              <a:buNone/>
            </a:pPr>
            <a:r>
              <a:rPr lang="en-US" dirty="0" smtClean="0">
                <a:ea typeface="ＭＳ Ｐゴシック" pitchFamily="34" charset="-128"/>
                <a:cs typeface="Arial" charset="0"/>
              </a:rPr>
              <a:t>2</a:t>
            </a:r>
            <a:r>
              <a:rPr lang="en-US" baseline="30000" dirty="0" smtClean="0">
                <a:ea typeface="ＭＳ Ｐゴシック" pitchFamily="34" charset="-128"/>
                <a:cs typeface="Arial" charset="0"/>
              </a:rPr>
              <a:t>nd</a:t>
            </a:r>
            <a:r>
              <a:rPr lang="en-US" dirty="0" smtClean="0">
                <a:ea typeface="ＭＳ Ｐゴシック" pitchFamily="34" charset="-128"/>
                <a:cs typeface="Arial" charset="0"/>
              </a:rPr>
              <a:t> / 3</a:t>
            </a:r>
            <a:r>
              <a:rPr lang="en-US" baseline="30000" dirty="0" smtClean="0">
                <a:ea typeface="ＭＳ Ｐゴシック" pitchFamily="34" charset="-128"/>
                <a:cs typeface="Arial" charset="0"/>
              </a:rPr>
              <a:t>rd</a:t>
            </a:r>
            <a:r>
              <a:rPr lang="en-US" dirty="0" smtClean="0">
                <a:ea typeface="ＭＳ Ｐゴシック" pitchFamily="34" charset="-128"/>
                <a:cs typeface="Arial" charset="0"/>
              </a:rPr>
              <a:t> Quarter 2012:  </a:t>
            </a:r>
          </a:p>
          <a:p>
            <a:pPr eaLnBrk="1" hangingPunct="1">
              <a:buFont typeface="Arial" charset="0"/>
              <a:buNone/>
            </a:pPr>
            <a:r>
              <a:rPr lang="en-US" dirty="0" smtClean="0">
                <a:ea typeface="ＭＳ Ｐゴシック" pitchFamily="34" charset="-128"/>
                <a:cs typeface="Arial" charset="0"/>
              </a:rPr>
              <a:t>	</a:t>
            </a:r>
            <a:r>
              <a:rPr lang="en-US" i="1" dirty="0" smtClean="0">
                <a:ea typeface="ＭＳ Ｐゴシック" pitchFamily="34" charset="-128"/>
                <a:cs typeface="Arial" charset="0"/>
              </a:rPr>
              <a:t>The </a:t>
            </a:r>
            <a:r>
              <a:rPr lang="en-US" i="1" dirty="0" err="1" smtClean="0">
                <a:ea typeface="ＭＳ Ｐゴシック" pitchFamily="34" charset="-128"/>
                <a:cs typeface="Arial" charset="0"/>
              </a:rPr>
              <a:t>vOIce</a:t>
            </a:r>
            <a:r>
              <a:rPr lang="en-US" i="1" dirty="0" smtClean="0">
                <a:ea typeface="ＭＳ Ｐゴシック" pitchFamily="34" charset="-128"/>
                <a:cs typeface="Arial" charset="0"/>
              </a:rPr>
              <a:t> continues to see more subscribers and interaction</a:t>
            </a:r>
          </a:p>
          <a:p>
            <a:pPr eaLnBrk="1" hangingPunct="1">
              <a:buFont typeface="Arial" charset="0"/>
              <a:buNone/>
            </a:pPr>
            <a:r>
              <a:rPr lang="en-US" i="1" dirty="0" smtClean="0">
                <a:ea typeface="ＭＳ Ｐゴシック" pitchFamily="34" charset="-128"/>
                <a:cs typeface="Arial" charset="0"/>
              </a:rPr>
              <a:t>	Blog ranks as one of top content areas of website</a:t>
            </a:r>
          </a:p>
          <a:p>
            <a:pPr eaLnBrk="1" hangingPunct="1">
              <a:buFont typeface="Arial" charset="0"/>
              <a:buNone/>
            </a:pPr>
            <a:r>
              <a:rPr lang="en-US" i="1" dirty="0" smtClean="0">
                <a:ea typeface="ＭＳ Ｐゴシック" pitchFamily="34" charset="-128"/>
                <a:cs typeface="Arial" charset="0"/>
              </a:rPr>
              <a:t>	Launched Facebook page which is driving traffic to website</a:t>
            </a:r>
          </a:p>
          <a:p>
            <a:pPr eaLnBrk="1" hangingPunct="1">
              <a:buFont typeface="Arial" charset="0"/>
              <a:buNone/>
            </a:pPr>
            <a:r>
              <a:rPr lang="en-US" i="1" dirty="0" smtClean="0">
                <a:ea typeface="ＭＳ Ｐゴシック" pitchFamily="34" charset="-128"/>
                <a:cs typeface="Arial" charset="0"/>
              </a:rPr>
              <a:t>	Now blogging every week – increases SEO, increases traffic, strengthens brand</a:t>
            </a:r>
          </a:p>
          <a:p>
            <a:pPr eaLnBrk="1" hangingPunct="1"/>
            <a:endParaRPr lang="en-US" sz="3200" dirty="0" smtClean="0">
              <a:ea typeface="ＭＳ Ｐゴシック" pitchFamily="34" charset="-128"/>
              <a:cs typeface="Arial" charset="0"/>
            </a:endParaRPr>
          </a:p>
          <a:p>
            <a:pPr eaLnBrk="1" hangingPunct="1">
              <a:buFont typeface="Arial" charset="0"/>
              <a:buNone/>
            </a:pPr>
            <a:endParaRPr lang="en-US" sz="3200"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ea typeface="ＭＳ Ｐゴシック" pitchFamily="34" charset="-128"/>
                <a:cs typeface="Arial" charset="0"/>
              </a:rPr>
              <a:t>Social Media: What’s Next </a:t>
            </a:r>
          </a:p>
        </p:txBody>
      </p:sp>
      <p:sp>
        <p:nvSpPr>
          <p:cNvPr id="26627" name="Content Placeholder 2"/>
          <p:cNvSpPr>
            <a:spLocks noGrp="1"/>
          </p:cNvSpPr>
          <p:nvPr>
            <p:ph idx="1"/>
          </p:nvPr>
        </p:nvSpPr>
        <p:spPr>
          <a:xfrm>
            <a:off x="457200" y="1295400"/>
            <a:ext cx="8229600" cy="4830763"/>
          </a:xfrm>
        </p:spPr>
        <p:txBody>
          <a:bodyPr/>
          <a:lstStyle/>
          <a:p>
            <a:pPr eaLnBrk="1" hangingPunct="1">
              <a:buFont typeface="Arial" charset="0"/>
              <a:buNone/>
            </a:pPr>
            <a:r>
              <a:rPr lang="en-US" dirty="0" smtClean="0">
                <a:ea typeface="ＭＳ Ｐゴシック" pitchFamily="34" charset="-128"/>
                <a:cs typeface="Arial" charset="0"/>
              </a:rPr>
              <a:t>2012/2013:  </a:t>
            </a:r>
          </a:p>
          <a:p>
            <a:pPr eaLnBrk="1" hangingPunct="1">
              <a:buFont typeface="Arial" charset="0"/>
              <a:buNone/>
            </a:pPr>
            <a:r>
              <a:rPr lang="en-US" dirty="0" smtClean="0">
                <a:ea typeface="ＭＳ Ｐゴシック" pitchFamily="34" charset="-128"/>
                <a:cs typeface="Arial" charset="0"/>
              </a:rPr>
              <a:t>	</a:t>
            </a:r>
            <a:r>
              <a:rPr lang="en-US" sz="3200" i="1" dirty="0" smtClean="0">
                <a:ea typeface="ＭＳ Ｐゴシック" pitchFamily="34" charset="-128"/>
                <a:cs typeface="Arial" charset="0"/>
              </a:rPr>
              <a:t>Social Media Webinars posted on </a:t>
            </a:r>
            <a:r>
              <a:rPr lang="en-US" sz="3200" i="1" dirty="0" err="1" smtClean="0">
                <a:ea typeface="ＭＳ Ｐゴシック" pitchFamily="34" charset="-128"/>
                <a:cs typeface="Arial" charset="0"/>
              </a:rPr>
              <a:t>Ecareer</a:t>
            </a:r>
            <a:r>
              <a:rPr lang="en-US" sz="3200" i="1" dirty="0" smtClean="0">
                <a:ea typeface="ＭＳ Ｐゴシック" pitchFamily="34" charset="-128"/>
                <a:cs typeface="Arial" charset="0"/>
              </a:rPr>
              <a:t> Center for  job search candidates/participants</a:t>
            </a:r>
          </a:p>
          <a:p>
            <a:pPr eaLnBrk="1" hangingPunct="1">
              <a:buFont typeface="Arial" charset="0"/>
              <a:buNone/>
            </a:pPr>
            <a:r>
              <a:rPr lang="en-US" sz="3200" i="1" dirty="0" smtClean="0">
                <a:ea typeface="ＭＳ Ｐゴシック" pitchFamily="34" charset="-128"/>
                <a:cs typeface="Arial" charset="0"/>
              </a:rPr>
              <a:t>	Continue work toward defined Metrics</a:t>
            </a:r>
          </a:p>
          <a:p>
            <a:pPr eaLnBrk="1" hangingPunct="1">
              <a:buFont typeface="Arial" charset="0"/>
              <a:buNone/>
            </a:pPr>
            <a:r>
              <a:rPr lang="en-US" i="1" dirty="0" smtClean="0">
                <a:ea typeface="ＭＳ Ｐゴシック" pitchFamily="34" charset="-128"/>
                <a:cs typeface="Arial" charset="0"/>
              </a:rPr>
              <a:t>	</a:t>
            </a:r>
          </a:p>
          <a:p>
            <a:pPr eaLnBrk="1" hangingPunct="1"/>
            <a:endParaRPr lang="en-US" dirty="0" smtClean="0">
              <a:ea typeface="ＭＳ Ｐゴシック" pitchFamily="34" charset="-128"/>
              <a:cs typeface="Arial" charset="0"/>
            </a:endParaRPr>
          </a:p>
          <a:p>
            <a:pPr eaLnBrk="1" hangingPunct="1">
              <a:buFont typeface="Arial" charset="0"/>
              <a:buNone/>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smtClean="0">
                <a:ea typeface="ＭＳ Ｐゴシック" pitchFamily="34" charset="-128"/>
                <a:cs typeface="Arial" charset="0"/>
              </a:rPr>
              <a:t>How They All Tie Together</a:t>
            </a:r>
          </a:p>
        </p:txBody>
      </p:sp>
      <p:sp>
        <p:nvSpPr>
          <p:cNvPr id="12" name="Rectangle 11"/>
          <p:cNvSpPr/>
          <p:nvPr/>
        </p:nvSpPr>
        <p:spPr>
          <a:xfrm>
            <a:off x="762000" y="2743200"/>
            <a:ext cx="1600200" cy="533400"/>
          </a:xfrm>
          <a:prstGeom prst="rect">
            <a:avLst/>
          </a:prstGeom>
          <a:solidFill>
            <a:srgbClr val="CA4C4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a:t>
            </a:r>
          </a:p>
        </p:txBody>
      </p:sp>
      <p:pic>
        <p:nvPicPr>
          <p:cNvPr id="10244" name="Picture 4"/>
          <p:cNvPicPr>
            <a:picLocks noGrp="1" noChangeAspect="1" noChangeArrowheads="1"/>
          </p:cNvPicPr>
          <p:nvPr>
            <p:ph idx="1"/>
          </p:nvPr>
        </p:nvPicPr>
        <p:blipFill>
          <a:blip r:embed="rId3" cstate="print"/>
          <a:srcRect l="357" t="18053" r="1486" b="6129"/>
          <a:stretch>
            <a:fillRect/>
          </a:stretch>
        </p:blipFill>
        <p:spPr>
          <a:xfrm>
            <a:off x="6248400" y="3581400"/>
            <a:ext cx="2495550" cy="1387475"/>
          </a:xfrm>
          <a:noFill/>
          <a:ln>
            <a:solidFill>
              <a:schemeClr val="tx1"/>
            </a:solidFill>
          </a:ln>
        </p:spPr>
      </p:pic>
      <p:grpSp>
        <p:nvGrpSpPr>
          <p:cNvPr id="2" name="Group 14"/>
          <p:cNvGrpSpPr>
            <a:grpSpLocks/>
          </p:cNvGrpSpPr>
          <p:nvPr/>
        </p:nvGrpSpPr>
        <p:grpSpPr bwMode="auto">
          <a:xfrm>
            <a:off x="3657599" y="3505201"/>
            <a:ext cx="1600203" cy="1447798"/>
            <a:chOff x="1143000" y="2743201"/>
            <a:chExt cx="695740" cy="1541357"/>
          </a:xfrm>
        </p:grpSpPr>
        <p:pic>
          <p:nvPicPr>
            <p:cNvPr id="10259" name="Picture 3" descr="Twitter.jpg"/>
            <p:cNvPicPr>
              <a:picLocks noChangeAspect="1"/>
            </p:cNvPicPr>
            <p:nvPr/>
          </p:nvPicPr>
          <p:blipFill>
            <a:blip r:embed="rId4" cstate="print"/>
            <a:srcRect/>
            <a:stretch>
              <a:fillRect/>
            </a:stretch>
          </p:blipFill>
          <p:spPr bwMode="auto">
            <a:xfrm>
              <a:off x="1143000" y="2743201"/>
              <a:ext cx="298174" cy="657041"/>
            </a:xfrm>
            <a:prstGeom prst="rect">
              <a:avLst/>
            </a:prstGeom>
            <a:noFill/>
            <a:ln w="9525">
              <a:noFill/>
              <a:miter lim="800000"/>
              <a:headEnd/>
              <a:tailEnd/>
            </a:ln>
          </p:spPr>
        </p:pic>
        <p:pic>
          <p:nvPicPr>
            <p:cNvPr id="10260" name="Picture 4" descr="LI.jpg"/>
            <p:cNvPicPr>
              <a:picLocks noChangeAspect="1"/>
            </p:cNvPicPr>
            <p:nvPr/>
          </p:nvPicPr>
          <p:blipFill>
            <a:blip r:embed="rId5" cstate="print"/>
            <a:srcRect/>
            <a:stretch>
              <a:fillRect/>
            </a:stretch>
          </p:blipFill>
          <p:spPr bwMode="auto">
            <a:xfrm>
              <a:off x="1540566" y="2743201"/>
              <a:ext cx="298174" cy="685800"/>
            </a:xfrm>
            <a:prstGeom prst="rect">
              <a:avLst/>
            </a:prstGeom>
            <a:noFill/>
            <a:ln w="9525">
              <a:noFill/>
              <a:miter lim="800000"/>
              <a:headEnd/>
              <a:tailEnd/>
            </a:ln>
          </p:spPr>
        </p:pic>
        <p:pic>
          <p:nvPicPr>
            <p:cNvPr id="10261" name="Picture 5" descr="Blog.jpg"/>
            <p:cNvPicPr>
              <a:picLocks noChangeAspect="1"/>
            </p:cNvPicPr>
            <p:nvPr/>
          </p:nvPicPr>
          <p:blipFill>
            <a:blip r:embed="rId6" cstate="print"/>
            <a:srcRect/>
            <a:stretch>
              <a:fillRect/>
            </a:stretch>
          </p:blipFill>
          <p:spPr bwMode="auto">
            <a:xfrm>
              <a:off x="1540565" y="3554441"/>
              <a:ext cx="285602" cy="730117"/>
            </a:xfrm>
            <a:prstGeom prst="rect">
              <a:avLst/>
            </a:prstGeom>
            <a:noFill/>
            <a:ln w="9525">
              <a:noFill/>
              <a:miter lim="800000"/>
              <a:headEnd/>
              <a:tailEnd/>
            </a:ln>
          </p:spPr>
        </p:pic>
      </p:grpSp>
      <p:sp>
        <p:nvSpPr>
          <p:cNvPr id="20" name="Left-Right Arrow 19"/>
          <p:cNvSpPr/>
          <p:nvPr/>
        </p:nvSpPr>
        <p:spPr>
          <a:xfrm>
            <a:off x="25146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3733800" y="2743200"/>
            <a:ext cx="1600200" cy="533400"/>
          </a:xfrm>
          <a:prstGeom prst="rect">
            <a:avLst/>
          </a:prstGeom>
          <a:solidFill>
            <a:srgbClr val="FB751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Social Media</a:t>
            </a:r>
          </a:p>
        </p:txBody>
      </p:sp>
      <p:sp>
        <p:nvSpPr>
          <p:cNvPr id="23" name="Rectangle 22"/>
          <p:cNvSpPr/>
          <p:nvPr/>
        </p:nvSpPr>
        <p:spPr>
          <a:xfrm>
            <a:off x="6553200" y="2743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 SEO</a:t>
            </a:r>
          </a:p>
        </p:txBody>
      </p:sp>
      <p:sp>
        <p:nvSpPr>
          <p:cNvPr id="24" name="Left-Right Arrow 23"/>
          <p:cNvSpPr/>
          <p:nvPr/>
        </p:nvSpPr>
        <p:spPr>
          <a:xfrm>
            <a:off x="54102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a:xfrm>
            <a:off x="3733800" y="5943600"/>
            <a:ext cx="1600200" cy="6096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Key Audiences </a:t>
            </a:r>
          </a:p>
        </p:txBody>
      </p:sp>
      <p:sp>
        <p:nvSpPr>
          <p:cNvPr id="26" name="Rectangle 25"/>
          <p:cNvSpPr/>
          <p:nvPr/>
        </p:nvSpPr>
        <p:spPr>
          <a:xfrm>
            <a:off x="3733800" y="1295400"/>
            <a:ext cx="1600200" cy="5334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Brand</a:t>
            </a:r>
          </a:p>
        </p:txBody>
      </p:sp>
      <p:sp>
        <p:nvSpPr>
          <p:cNvPr id="42" name="Left-Right Arrow 41"/>
          <p:cNvSpPr/>
          <p:nvPr/>
        </p:nvSpPr>
        <p:spPr>
          <a:xfrm rot="2080178">
            <a:off x="2605088" y="5451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Left-Right Arrow 42"/>
          <p:cNvSpPr/>
          <p:nvPr/>
        </p:nvSpPr>
        <p:spPr>
          <a:xfrm rot="8438237">
            <a:off x="5334000" y="54006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Left-Right Arrow 43"/>
          <p:cNvSpPr/>
          <p:nvPr/>
        </p:nvSpPr>
        <p:spPr>
          <a:xfrm rot="5400000">
            <a:off x="4152900" y="52959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Left-Right Arrow 44"/>
          <p:cNvSpPr/>
          <p:nvPr/>
        </p:nvSpPr>
        <p:spPr>
          <a:xfrm rot="8438237">
            <a:off x="2590800" y="20478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Left-Right Arrow 45"/>
          <p:cNvSpPr/>
          <p:nvPr/>
        </p:nvSpPr>
        <p:spPr>
          <a:xfrm rot="2080178">
            <a:off x="5348288" y="2022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Left-Right Arrow 46"/>
          <p:cNvSpPr/>
          <p:nvPr/>
        </p:nvSpPr>
        <p:spPr>
          <a:xfrm rot="5400000">
            <a:off x="4076700" y="20955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58" name="Picture 49" descr="WSJ.jpg"/>
          <p:cNvPicPr>
            <a:picLocks noChangeAspect="1"/>
          </p:cNvPicPr>
          <p:nvPr/>
        </p:nvPicPr>
        <p:blipFill>
          <a:blip r:embed="rId7" cstate="print"/>
          <a:srcRect/>
          <a:stretch>
            <a:fillRect/>
          </a:stretch>
        </p:blipFill>
        <p:spPr bwMode="auto">
          <a:xfrm>
            <a:off x="381000" y="3657600"/>
            <a:ext cx="2495550" cy="542925"/>
          </a:xfrm>
          <a:prstGeom prst="rect">
            <a:avLst/>
          </a:prstGeom>
          <a:noFill/>
          <a:ln w="9525">
            <a:noFill/>
            <a:miter lim="800000"/>
            <a:headEnd/>
            <a:tailEnd/>
          </a:ln>
        </p:spPr>
      </p:pic>
      <p:pic>
        <p:nvPicPr>
          <p:cNvPr id="28" name="Picture 27" descr="Facebook (2).png"/>
          <p:cNvPicPr>
            <a:picLocks noChangeAspect="1"/>
          </p:cNvPicPr>
          <p:nvPr/>
        </p:nvPicPr>
        <p:blipFill>
          <a:blip r:embed="rId8" cstate="print"/>
          <a:stretch>
            <a:fillRect/>
          </a:stretch>
        </p:blipFill>
        <p:spPr>
          <a:xfrm>
            <a:off x="3657600" y="4267200"/>
            <a:ext cx="685800" cy="685800"/>
          </a:xfrm>
          <a:prstGeom prst="rect">
            <a:avLst/>
          </a:prstGeom>
        </p:spPr>
      </p:pic>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600200"/>
            <a:ext cx="8229600" cy="1143000"/>
          </a:xfrm>
        </p:spPr>
        <p:txBody>
          <a:bodyPr/>
          <a:lstStyle/>
          <a:p>
            <a:pPr algn="ctr" eaLnBrk="1" hangingPunct="1"/>
            <a:r>
              <a:rPr lang="en-US" dirty="0" smtClean="0">
                <a:ea typeface="ＭＳ Ｐゴシック" pitchFamily="34" charset="-128"/>
                <a:cs typeface="Arial" charset="0"/>
              </a:rPr>
              <a:t/>
            </a:r>
            <a:br>
              <a:rPr lang="en-US" dirty="0" smtClean="0">
                <a:ea typeface="ＭＳ Ｐゴシック" pitchFamily="34" charset="-128"/>
                <a:cs typeface="Arial" charset="0"/>
              </a:rPr>
            </a:br>
            <a:r>
              <a:rPr lang="en-US" dirty="0" smtClean="0">
                <a:ea typeface="ＭＳ Ｐゴシック" pitchFamily="34" charset="-128"/>
                <a:cs typeface="Arial" charset="0"/>
              </a:rPr>
              <a:t/>
            </a:r>
            <a:br>
              <a:rPr lang="en-US" dirty="0" smtClean="0">
                <a:ea typeface="ＭＳ Ｐゴシック" pitchFamily="34" charset="-128"/>
                <a:cs typeface="Arial" charset="0"/>
              </a:rPr>
            </a:br>
            <a:r>
              <a:rPr lang="en-US" dirty="0" smtClean="0">
                <a:ea typeface="ＭＳ Ｐゴシック" pitchFamily="34" charset="-128"/>
                <a:cs typeface="Arial" charset="0"/>
              </a:rPr>
              <a:t/>
            </a:r>
            <a:br>
              <a:rPr lang="en-US" dirty="0" smtClean="0">
                <a:ea typeface="ＭＳ Ｐゴシック" pitchFamily="34" charset="-128"/>
                <a:cs typeface="Arial" charset="0"/>
              </a:rPr>
            </a:br>
            <a:r>
              <a:rPr lang="en-US" dirty="0" smtClean="0">
                <a:ea typeface="ＭＳ Ｐゴシック" pitchFamily="34" charset="-128"/>
                <a:cs typeface="Arial" charset="0"/>
              </a:rPr>
              <a:t>How does this relate to YOU?</a:t>
            </a:r>
            <a:br>
              <a:rPr lang="en-US" dirty="0" smtClean="0">
                <a:ea typeface="ＭＳ Ｐゴシック" pitchFamily="34" charset="-128"/>
                <a:cs typeface="Arial" charset="0"/>
              </a:rPr>
            </a:br>
            <a:r>
              <a:rPr lang="en-US" dirty="0" smtClean="0">
                <a:ea typeface="ＭＳ Ｐゴシック" pitchFamily="34" charset="-128"/>
                <a:cs typeface="Arial" charset="0"/>
              </a:rPr>
              <a:t/>
            </a:r>
            <a:br>
              <a:rPr lang="en-US" dirty="0" smtClean="0">
                <a:ea typeface="ＭＳ Ｐゴシック" pitchFamily="34" charset="-128"/>
                <a:cs typeface="Arial" charset="0"/>
              </a:rPr>
            </a:br>
            <a:r>
              <a:rPr lang="en-US" dirty="0" smtClean="0">
                <a:solidFill>
                  <a:schemeClr val="tx1"/>
                </a:solidFill>
                <a:ea typeface="ＭＳ Ｐゴシック" pitchFamily="34" charset="-128"/>
                <a:cs typeface="Arial" charset="0"/>
              </a:rPr>
              <a:t>Your involvement in “digital marketing” is </a:t>
            </a:r>
            <a:r>
              <a:rPr lang="en-US" u="sng" dirty="0" smtClean="0">
                <a:solidFill>
                  <a:schemeClr val="tx1"/>
                </a:solidFill>
                <a:ea typeface="ＭＳ Ｐゴシック" pitchFamily="34" charset="-128"/>
                <a:cs typeface="Arial" charset="0"/>
              </a:rPr>
              <a:t>important.</a:t>
            </a:r>
            <a:endParaRPr lang="en-US" dirty="0" smtClean="0">
              <a:solidFill>
                <a:schemeClr val="tx1"/>
              </a:solidFill>
              <a:ea typeface="ＭＳ Ｐゴシック" pitchFamily="34" charset="-128"/>
              <a:cs typeface="Arial" charset="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lvl="0" algn="ctr" eaLnBrk="1" hangingPunct="1">
              <a:buNone/>
            </a:pPr>
            <a:r>
              <a:rPr lang="en-US" sz="3200" dirty="0" smtClean="0"/>
              <a:t>Social is for </a:t>
            </a:r>
            <a:r>
              <a:rPr lang="en-US" sz="3200" i="1" dirty="0" smtClean="0"/>
              <a:t>all</a:t>
            </a:r>
            <a:r>
              <a:rPr lang="en-US" sz="3200" dirty="0" smtClean="0"/>
              <a:t> parts of the business. </a:t>
            </a:r>
          </a:p>
          <a:p>
            <a:pPr lvl="0" algn="ctr" eaLnBrk="1" hangingPunct="1">
              <a:buNone/>
            </a:pPr>
            <a:r>
              <a:rPr lang="en-US" sz="3200" dirty="0" smtClean="0"/>
              <a:t>Not just PR and marketing.</a:t>
            </a:r>
            <a:endParaRPr lang="en-US" sz="3000" dirty="0" smtClean="0">
              <a:ea typeface="ＭＳ Ｐゴシック" pitchFamily="34" charset="-128"/>
              <a:cs typeface="Arial" charset="0"/>
            </a:endParaRPr>
          </a:p>
          <a:p>
            <a:pPr eaLnBrk="1" hangingPunct="1"/>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dirty="0"/>
          </a:p>
        </p:txBody>
      </p:sp>
      <p:pic>
        <p:nvPicPr>
          <p:cNvPr id="72708" name="Picture 4" descr="https://encrypted-tbn3.gstatic.com/images?q=tbn:ANd9GcTJFbK_22WI7Hc80CvA10C_6y0gBq8efntwRthDK7kDJviX98SY"/>
          <p:cNvPicPr>
            <a:picLocks noChangeAspect="1" noChangeArrowheads="1"/>
          </p:cNvPicPr>
          <p:nvPr/>
        </p:nvPicPr>
        <p:blipFill>
          <a:blip r:embed="rId3" cstate="print"/>
          <a:srcRect/>
          <a:stretch>
            <a:fillRect/>
          </a:stretch>
        </p:blipFill>
        <p:spPr bwMode="auto">
          <a:xfrm>
            <a:off x="304800" y="609600"/>
            <a:ext cx="2143125" cy="2133601"/>
          </a:xfrm>
          <a:prstGeom prst="rect">
            <a:avLst/>
          </a:prstGeom>
          <a:noFill/>
        </p:spPr>
      </p:pic>
      <p:pic>
        <p:nvPicPr>
          <p:cNvPr id="72710" name="Picture 6" descr="https://encrypted-tbn2.gstatic.com/images?q=tbn:ANd9GcSSTMZOoGxZLcB1aDopk9CqpClGU23CtbpnYTGY-kZmUjYkOpNY"/>
          <p:cNvPicPr>
            <a:picLocks noChangeAspect="1" noChangeArrowheads="1"/>
          </p:cNvPicPr>
          <p:nvPr/>
        </p:nvPicPr>
        <p:blipFill>
          <a:blip r:embed="rId4" cstate="print"/>
          <a:srcRect/>
          <a:stretch>
            <a:fillRect/>
          </a:stretch>
        </p:blipFill>
        <p:spPr bwMode="auto">
          <a:xfrm>
            <a:off x="2819400" y="762000"/>
            <a:ext cx="2362200" cy="1933576"/>
          </a:xfrm>
          <a:prstGeom prst="rect">
            <a:avLst/>
          </a:prstGeom>
          <a:noFill/>
        </p:spPr>
      </p:pic>
      <p:pic>
        <p:nvPicPr>
          <p:cNvPr id="72712" name="Picture 8" descr="https://encrypted-tbn3.gstatic.com/images?q=tbn:ANd9GcSFe9YdSyRf2BtsAimNNVihW0P1bjgM1hASUBjgnqb4w_Ep9DUX5_CPaO6I_A"/>
          <p:cNvPicPr>
            <a:picLocks noChangeAspect="1" noChangeArrowheads="1"/>
          </p:cNvPicPr>
          <p:nvPr/>
        </p:nvPicPr>
        <p:blipFill>
          <a:blip r:embed="rId5" cstate="print"/>
          <a:srcRect/>
          <a:stretch>
            <a:fillRect/>
          </a:stretch>
        </p:blipFill>
        <p:spPr bwMode="auto">
          <a:xfrm>
            <a:off x="5715000" y="762000"/>
            <a:ext cx="2491952" cy="1743076"/>
          </a:xfrm>
          <a:prstGeom prst="rect">
            <a:avLst/>
          </a:prstGeom>
          <a:noFill/>
        </p:spPr>
      </p:pic>
      <p:pic>
        <p:nvPicPr>
          <p:cNvPr id="72714" name="Picture 10" descr="https://encrypted-tbn2.gstatic.com/images?q=tbn:ANd9GcS_JJRN132aaFzEjcNKiBRyz73fp0zILi3bmIwdr6ONI2p8-uYQ"/>
          <p:cNvPicPr>
            <a:picLocks noChangeAspect="1" noChangeArrowheads="1"/>
          </p:cNvPicPr>
          <p:nvPr/>
        </p:nvPicPr>
        <p:blipFill>
          <a:blip r:embed="rId6" cstate="print"/>
          <a:srcRect/>
          <a:stretch>
            <a:fillRect/>
          </a:stretch>
        </p:blipFill>
        <p:spPr bwMode="auto">
          <a:xfrm>
            <a:off x="533400" y="3657600"/>
            <a:ext cx="2171700" cy="2105026"/>
          </a:xfrm>
          <a:prstGeom prst="rect">
            <a:avLst/>
          </a:prstGeom>
          <a:noFill/>
        </p:spPr>
      </p:pic>
      <p:pic>
        <p:nvPicPr>
          <p:cNvPr id="72718" name="Picture 14" descr="https://encrypted-tbn2.gstatic.com/images?q=tbn:ANd9GcRDC1vWSi9-ymoktW-SIBbejgCXSIDLfVtdbYT83wahqZBBOYT2"/>
          <p:cNvPicPr>
            <a:picLocks noChangeAspect="1" noChangeArrowheads="1"/>
          </p:cNvPicPr>
          <p:nvPr/>
        </p:nvPicPr>
        <p:blipFill>
          <a:blip r:embed="rId7" cstate="print"/>
          <a:srcRect/>
          <a:stretch>
            <a:fillRect/>
          </a:stretch>
        </p:blipFill>
        <p:spPr bwMode="auto">
          <a:xfrm>
            <a:off x="2971800" y="3505200"/>
            <a:ext cx="3105150" cy="1476375"/>
          </a:xfrm>
          <a:prstGeom prst="rect">
            <a:avLst/>
          </a:prstGeom>
          <a:noFill/>
        </p:spPr>
      </p:pic>
      <p:pic>
        <p:nvPicPr>
          <p:cNvPr id="72720" name="Picture 16" descr="https://encrypted-tbn3.gstatic.com/images?q=tbn:ANd9GcQYaKgp7OHu_XIIfXtap0R7H8QaPTucQMFdFRzZU6ARe5ha_YRE"/>
          <p:cNvPicPr>
            <a:picLocks noChangeAspect="1" noChangeArrowheads="1"/>
          </p:cNvPicPr>
          <p:nvPr/>
        </p:nvPicPr>
        <p:blipFill>
          <a:blip r:embed="rId8" cstate="print"/>
          <a:srcRect/>
          <a:stretch>
            <a:fillRect/>
          </a:stretch>
        </p:blipFill>
        <p:spPr bwMode="auto">
          <a:xfrm>
            <a:off x="6019800" y="3581400"/>
            <a:ext cx="2628900" cy="1733551"/>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7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7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2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lvl="0" algn="ctr" eaLnBrk="1" hangingPunct="1">
              <a:buNone/>
            </a:pPr>
            <a:r>
              <a:rPr lang="en-US" sz="3200" dirty="0" smtClean="0"/>
              <a:t>Social (and all parts of digital marketing) supports core business goal(s).</a:t>
            </a:r>
            <a:endParaRPr lang="en-US" sz="3000" dirty="0" smtClean="0">
              <a:ea typeface="ＭＳ Ｐゴシック" pitchFamily="34" charset="-128"/>
              <a:cs typeface="Arial" charset="0"/>
            </a:endParaRPr>
          </a:p>
          <a:p>
            <a:pPr eaLnBrk="1" hangingPunct="1"/>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ea typeface="ＭＳ Ｐゴシック" pitchFamily="34" charset="-128"/>
                <a:cs typeface="Arial" charset="0"/>
              </a:rPr>
              <a:t>Marketing Communications Goals</a:t>
            </a:r>
          </a:p>
        </p:txBody>
      </p:sp>
      <p:sp>
        <p:nvSpPr>
          <p:cNvPr id="11267" name="Content Placeholder 2"/>
          <p:cNvSpPr>
            <a:spLocks noGrp="1"/>
          </p:cNvSpPr>
          <p:nvPr>
            <p:ph idx="1"/>
          </p:nvPr>
        </p:nvSpPr>
        <p:spPr/>
        <p:txBody>
          <a:bodyPr/>
          <a:lstStyle/>
          <a:p>
            <a:pPr eaLnBrk="1" hangingPunct="1"/>
            <a:r>
              <a:rPr lang="en-US" sz="3000" dirty="0" smtClean="0">
                <a:ea typeface="ＭＳ Ｐゴシック" pitchFamily="34" charset="-128"/>
                <a:cs typeface="Arial" charset="0"/>
              </a:rPr>
              <a:t>To improve engagement with OI Partners</a:t>
            </a:r>
            <a:r>
              <a:rPr lang="en-US" altLang="ja-JP" sz="3000" dirty="0" smtClean="0">
                <a:ea typeface="ＭＳ Ｐゴシック" pitchFamily="34" charset="-128"/>
                <a:cs typeface="Arial" charset="0"/>
              </a:rPr>
              <a:t> customers and potential customers</a:t>
            </a:r>
          </a:p>
          <a:p>
            <a:pPr eaLnBrk="1" hangingPunct="1"/>
            <a:r>
              <a:rPr lang="en-US" sz="3000" dirty="0" smtClean="0">
                <a:ea typeface="ＭＳ Ｐゴシック" pitchFamily="34" charset="-128"/>
                <a:cs typeface="Arial" charset="0"/>
              </a:rPr>
              <a:t>To increase visibility, influence and integrity of the OI Partners brand</a:t>
            </a:r>
          </a:p>
          <a:p>
            <a:pPr eaLnBrk="1" hangingPunct="1"/>
            <a:r>
              <a:rPr lang="en-US" sz="3000" dirty="0" smtClean="0">
                <a:ea typeface="ＭＳ Ｐゴシック" pitchFamily="34" charset="-128"/>
                <a:cs typeface="Arial" charset="0"/>
              </a:rPr>
              <a:t>To drive more leads to OI Partners and firms</a:t>
            </a:r>
          </a:p>
          <a:p>
            <a:pPr eaLnBrk="1" hangingPunct="1"/>
            <a:r>
              <a:rPr lang="en-US" sz="3000" dirty="0" smtClean="0">
                <a:ea typeface="ＭＳ Ｐゴシック" pitchFamily="34" charset="-128"/>
                <a:cs typeface="Arial" charset="0"/>
              </a:rPr>
              <a:t>To increase website traffic and improve search engine optimization ranking</a:t>
            </a:r>
          </a:p>
          <a:p>
            <a:pPr eaLnBrk="1" hangingPunct="1"/>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algn="ctr" eaLnBrk="1" hangingPunct="1">
              <a:buNone/>
            </a:pP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pic>
        <p:nvPicPr>
          <p:cNvPr id="7" name="Picture 6" descr="Competitor Rankings 1208_Page_06.png"/>
          <p:cNvPicPr>
            <a:picLocks noChangeAspect="1"/>
          </p:cNvPicPr>
          <p:nvPr/>
        </p:nvPicPr>
        <p:blipFill>
          <a:blip r:embed="rId3" cstate="print"/>
          <a:stretch>
            <a:fillRect/>
          </a:stretch>
        </p:blipFill>
        <p:spPr>
          <a:xfrm>
            <a:off x="400571" y="2114714"/>
            <a:ext cx="8342858" cy="2628572"/>
          </a:xfrm>
          <a:prstGeom prst="rect">
            <a:avLst/>
          </a:prstGeom>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dirty="0" smtClean="0">
                <a:ea typeface="ＭＳ Ｐゴシック" pitchFamily="34" charset="-128"/>
                <a:cs typeface="Arial" charset="0"/>
              </a:rPr>
              <a:t>How They All Tie Together</a:t>
            </a:r>
          </a:p>
        </p:txBody>
      </p:sp>
      <p:sp>
        <p:nvSpPr>
          <p:cNvPr id="12" name="Rectangle 11"/>
          <p:cNvSpPr/>
          <p:nvPr/>
        </p:nvSpPr>
        <p:spPr>
          <a:xfrm>
            <a:off x="762000" y="2743200"/>
            <a:ext cx="1600200" cy="533400"/>
          </a:xfrm>
          <a:prstGeom prst="rect">
            <a:avLst/>
          </a:prstGeom>
          <a:solidFill>
            <a:srgbClr val="CA4C4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a:t>
            </a:r>
          </a:p>
        </p:txBody>
      </p:sp>
      <p:pic>
        <p:nvPicPr>
          <p:cNvPr id="10244" name="Picture 4"/>
          <p:cNvPicPr>
            <a:picLocks noGrp="1" noChangeAspect="1" noChangeArrowheads="1"/>
          </p:cNvPicPr>
          <p:nvPr>
            <p:ph idx="1"/>
          </p:nvPr>
        </p:nvPicPr>
        <p:blipFill>
          <a:blip r:embed="rId3" cstate="print"/>
          <a:srcRect l="357" t="18053" r="1486" b="6129"/>
          <a:stretch>
            <a:fillRect/>
          </a:stretch>
        </p:blipFill>
        <p:spPr>
          <a:xfrm>
            <a:off x="6248400" y="3581400"/>
            <a:ext cx="2495550" cy="1387475"/>
          </a:xfrm>
          <a:noFill/>
          <a:ln>
            <a:solidFill>
              <a:schemeClr val="tx1"/>
            </a:solidFill>
          </a:ln>
        </p:spPr>
      </p:pic>
      <p:grpSp>
        <p:nvGrpSpPr>
          <p:cNvPr id="10245" name="Group 14"/>
          <p:cNvGrpSpPr>
            <a:grpSpLocks/>
          </p:cNvGrpSpPr>
          <p:nvPr/>
        </p:nvGrpSpPr>
        <p:grpSpPr bwMode="auto">
          <a:xfrm>
            <a:off x="3657599" y="3505201"/>
            <a:ext cx="1600203" cy="1447798"/>
            <a:chOff x="1143000" y="2743201"/>
            <a:chExt cx="695740" cy="1541357"/>
          </a:xfrm>
        </p:grpSpPr>
        <p:pic>
          <p:nvPicPr>
            <p:cNvPr id="10259" name="Picture 3" descr="Twitter.jpg"/>
            <p:cNvPicPr>
              <a:picLocks noChangeAspect="1"/>
            </p:cNvPicPr>
            <p:nvPr/>
          </p:nvPicPr>
          <p:blipFill>
            <a:blip r:embed="rId4" cstate="print"/>
            <a:srcRect/>
            <a:stretch>
              <a:fillRect/>
            </a:stretch>
          </p:blipFill>
          <p:spPr bwMode="auto">
            <a:xfrm>
              <a:off x="1143000" y="2743201"/>
              <a:ext cx="298174" cy="657041"/>
            </a:xfrm>
            <a:prstGeom prst="rect">
              <a:avLst/>
            </a:prstGeom>
            <a:noFill/>
            <a:ln w="9525">
              <a:noFill/>
              <a:miter lim="800000"/>
              <a:headEnd/>
              <a:tailEnd/>
            </a:ln>
          </p:spPr>
        </p:pic>
        <p:pic>
          <p:nvPicPr>
            <p:cNvPr id="10260" name="Picture 4" descr="LI.jpg"/>
            <p:cNvPicPr>
              <a:picLocks noChangeAspect="1"/>
            </p:cNvPicPr>
            <p:nvPr/>
          </p:nvPicPr>
          <p:blipFill>
            <a:blip r:embed="rId5" cstate="print"/>
            <a:srcRect/>
            <a:stretch>
              <a:fillRect/>
            </a:stretch>
          </p:blipFill>
          <p:spPr bwMode="auto">
            <a:xfrm>
              <a:off x="1540566" y="2743201"/>
              <a:ext cx="298174" cy="685800"/>
            </a:xfrm>
            <a:prstGeom prst="rect">
              <a:avLst/>
            </a:prstGeom>
            <a:noFill/>
            <a:ln w="9525">
              <a:noFill/>
              <a:miter lim="800000"/>
              <a:headEnd/>
              <a:tailEnd/>
            </a:ln>
          </p:spPr>
        </p:pic>
        <p:pic>
          <p:nvPicPr>
            <p:cNvPr id="10261" name="Picture 5" descr="Blog.jpg"/>
            <p:cNvPicPr>
              <a:picLocks noChangeAspect="1"/>
            </p:cNvPicPr>
            <p:nvPr/>
          </p:nvPicPr>
          <p:blipFill>
            <a:blip r:embed="rId6" cstate="print"/>
            <a:srcRect/>
            <a:stretch>
              <a:fillRect/>
            </a:stretch>
          </p:blipFill>
          <p:spPr bwMode="auto">
            <a:xfrm>
              <a:off x="1540565" y="3554441"/>
              <a:ext cx="285602" cy="730117"/>
            </a:xfrm>
            <a:prstGeom prst="rect">
              <a:avLst/>
            </a:prstGeom>
            <a:noFill/>
            <a:ln w="9525">
              <a:noFill/>
              <a:miter lim="800000"/>
              <a:headEnd/>
              <a:tailEnd/>
            </a:ln>
          </p:spPr>
        </p:pic>
      </p:grpSp>
      <p:sp>
        <p:nvSpPr>
          <p:cNvPr id="20" name="Left-Right Arrow 19"/>
          <p:cNvSpPr/>
          <p:nvPr/>
        </p:nvSpPr>
        <p:spPr>
          <a:xfrm>
            <a:off x="25146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 name="Rectangle 21"/>
          <p:cNvSpPr/>
          <p:nvPr/>
        </p:nvSpPr>
        <p:spPr>
          <a:xfrm>
            <a:off x="3733800" y="2743200"/>
            <a:ext cx="1600200" cy="533400"/>
          </a:xfrm>
          <a:prstGeom prst="rect">
            <a:avLst/>
          </a:prstGeom>
          <a:solidFill>
            <a:srgbClr val="FB751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Social Media</a:t>
            </a:r>
          </a:p>
        </p:txBody>
      </p:sp>
      <p:sp>
        <p:nvSpPr>
          <p:cNvPr id="23" name="Rectangle 22"/>
          <p:cNvSpPr/>
          <p:nvPr/>
        </p:nvSpPr>
        <p:spPr>
          <a:xfrm>
            <a:off x="6553200" y="2743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 SEO</a:t>
            </a:r>
          </a:p>
        </p:txBody>
      </p:sp>
      <p:sp>
        <p:nvSpPr>
          <p:cNvPr id="24" name="Left-Right Arrow 23"/>
          <p:cNvSpPr/>
          <p:nvPr/>
        </p:nvSpPr>
        <p:spPr>
          <a:xfrm>
            <a:off x="54102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3733800" y="5943600"/>
            <a:ext cx="1600200" cy="6096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Key Audiences </a:t>
            </a:r>
          </a:p>
        </p:txBody>
      </p:sp>
      <p:sp>
        <p:nvSpPr>
          <p:cNvPr id="26" name="Rectangle 25"/>
          <p:cNvSpPr/>
          <p:nvPr/>
        </p:nvSpPr>
        <p:spPr>
          <a:xfrm>
            <a:off x="3733800" y="1295400"/>
            <a:ext cx="1600200" cy="5334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Brand</a:t>
            </a:r>
          </a:p>
        </p:txBody>
      </p:sp>
      <p:sp>
        <p:nvSpPr>
          <p:cNvPr id="42" name="Left-Right Arrow 41"/>
          <p:cNvSpPr/>
          <p:nvPr/>
        </p:nvSpPr>
        <p:spPr>
          <a:xfrm rot="2080178">
            <a:off x="2605088" y="5451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 name="Left-Right Arrow 42"/>
          <p:cNvSpPr/>
          <p:nvPr/>
        </p:nvSpPr>
        <p:spPr>
          <a:xfrm rot="8438237">
            <a:off x="5334000" y="54006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 name="Left-Right Arrow 43"/>
          <p:cNvSpPr/>
          <p:nvPr/>
        </p:nvSpPr>
        <p:spPr>
          <a:xfrm rot="5400000">
            <a:off x="4152900" y="52959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 name="Left-Right Arrow 44"/>
          <p:cNvSpPr/>
          <p:nvPr/>
        </p:nvSpPr>
        <p:spPr>
          <a:xfrm rot="8438237">
            <a:off x="2590800" y="20478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 name="Left-Right Arrow 45"/>
          <p:cNvSpPr/>
          <p:nvPr/>
        </p:nvSpPr>
        <p:spPr>
          <a:xfrm rot="2080178">
            <a:off x="5348288" y="2022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 name="Left-Right Arrow 46"/>
          <p:cNvSpPr/>
          <p:nvPr/>
        </p:nvSpPr>
        <p:spPr>
          <a:xfrm rot="5400000">
            <a:off x="4076700" y="20955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0258" name="Picture 49" descr="WSJ.jpg"/>
          <p:cNvPicPr>
            <a:picLocks noChangeAspect="1"/>
          </p:cNvPicPr>
          <p:nvPr/>
        </p:nvPicPr>
        <p:blipFill>
          <a:blip r:embed="rId7" cstate="print"/>
          <a:srcRect/>
          <a:stretch>
            <a:fillRect/>
          </a:stretch>
        </p:blipFill>
        <p:spPr bwMode="auto">
          <a:xfrm>
            <a:off x="381000" y="3657600"/>
            <a:ext cx="2495550" cy="542925"/>
          </a:xfrm>
          <a:prstGeom prst="rect">
            <a:avLst/>
          </a:prstGeom>
          <a:noFill/>
          <a:ln w="9525">
            <a:noFill/>
            <a:miter lim="800000"/>
            <a:headEnd/>
            <a:tailEnd/>
          </a:ln>
        </p:spPr>
      </p:pic>
      <p:pic>
        <p:nvPicPr>
          <p:cNvPr id="28" name="Picture 27" descr="Facebook (2).png"/>
          <p:cNvPicPr>
            <a:picLocks noChangeAspect="1"/>
          </p:cNvPicPr>
          <p:nvPr/>
        </p:nvPicPr>
        <p:blipFill>
          <a:blip r:embed="rId8" cstate="print"/>
          <a:stretch>
            <a:fillRect/>
          </a:stretch>
        </p:blipFill>
        <p:spPr>
          <a:xfrm>
            <a:off x="3657600" y="4267200"/>
            <a:ext cx="685800" cy="685800"/>
          </a:xfrm>
          <a:prstGeom prst="rect">
            <a:avLst/>
          </a:prstGeom>
        </p:spPr>
      </p:pic>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lvl="0" algn="ctr" eaLnBrk="1" hangingPunct="1">
              <a:buNone/>
            </a:pPr>
            <a:endParaRPr lang="en-US" sz="3200" dirty="0" smtClean="0"/>
          </a:p>
          <a:p>
            <a:pPr lvl="0" algn="ctr" eaLnBrk="1" hangingPunct="1">
              <a:buNone/>
            </a:pPr>
            <a:r>
              <a:rPr lang="en-US" sz="3200" dirty="0" smtClean="0"/>
              <a:t>Social is effective for B2B, professional services.</a:t>
            </a: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ipartnerlogo - FOR ONLINE OR DIGITAL USE.jpg"/>
          <p:cNvPicPr>
            <a:picLocks noGrp="1" noChangeAspect="1"/>
          </p:cNvPicPr>
          <p:nvPr>
            <p:ph idx="1"/>
          </p:nvPr>
        </p:nvPicPr>
        <p:blipFill>
          <a:blip r:embed="rId3" cstate="print"/>
          <a:stretch>
            <a:fillRect/>
          </a:stretch>
        </p:blipFill>
        <p:spPr>
          <a:xfrm>
            <a:off x="1066800" y="2590800"/>
            <a:ext cx="6901574" cy="1173162"/>
          </a:xfrm>
        </p:spPr>
      </p:pic>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lvl="0" algn="ctr" eaLnBrk="1" hangingPunct="1">
              <a:buNone/>
            </a:pPr>
            <a:endParaRPr lang="en-US" sz="3200" dirty="0" smtClean="0"/>
          </a:p>
          <a:p>
            <a:pPr lvl="0" algn="ctr" eaLnBrk="1" hangingPunct="1">
              <a:buNone/>
            </a:pPr>
            <a:r>
              <a:rPr lang="en-US" sz="3200" dirty="0" smtClean="0"/>
              <a:t>Content is critical.</a:t>
            </a: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dirty="0" smtClean="0">
                <a:solidFill>
                  <a:schemeClr val="tx1"/>
                </a:solidFill>
                <a:ea typeface="ＭＳ Ｐゴシック" pitchFamily="34" charset="-128"/>
                <a:cs typeface="Arial" charset="0"/>
              </a:rPr>
              <a:t>Content is at the center of:</a:t>
            </a:r>
          </a:p>
        </p:txBody>
      </p:sp>
      <p:sp>
        <p:nvSpPr>
          <p:cNvPr id="12" name="Rectangle 11"/>
          <p:cNvSpPr/>
          <p:nvPr/>
        </p:nvSpPr>
        <p:spPr>
          <a:xfrm>
            <a:off x="762000" y="2743200"/>
            <a:ext cx="1600200" cy="533400"/>
          </a:xfrm>
          <a:prstGeom prst="rect">
            <a:avLst/>
          </a:prstGeom>
          <a:solidFill>
            <a:srgbClr val="CA4C4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PR</a:t>
            </a:r>
          </a:p>
        </p:txBody>
      </p:sp>
      <p:pic>
        <p:nvPicPr>
          <p:cNvPr id="10244" name="Picture 4"/>
          <p:cNvPicPr>
            <a:picLocks noGrp="1" noChangeAspect="1" noChangeArrowheads="1"/>
          </p:cNvPicPr>
          <p:nvPr>
            <p:ph idx="1"/>
          </p:nvPr>
        </p:nvPicPr>
        <p:blipFill>
          <a:blip r:embed="rId3" cstate="print"/>
          <a:srcRect l="357" t="18053" r="1486" b="6129"/>
          <a:stretch>
            <a:fillRect/>
          </a:stretch>
        </p:blipFill>
        <p:spPr>
          <a:xfrm>
            <a:off x="6248400" y="3581400"/>
            <a:ext cx="2495550" cy="1387475"/>
          </a:xfrm>
          <a:noFill/>
          <a:ln>
            <a:solidFill>
              <a:schemeClr val="tx1"/>
            </a:solidFill>
          </a:ln>
        </p:spPr>
      </p:pic>
      <p:grpSp>
        <p:nvGrpSpPr>
          <p:cNvPr id="2" name="Group 14"/>
          <p:cNvGrpSpPr>
            <a:grpSpLocks/>
          </p:cNvGrpSpPr>
          <p:nvPr/>
        </p:nvGrpSpPr>
        <p:grpSpPr bwMode="auto">
          <a:xfrm>
            <a:off x="3657599" y="3505201"/>
            <a:ext cx="1600203" cy="1447798"/>
            <a:chOff x="1143000" y="2743201"/>
            <a:chExt cx="695740" cy="1541357"/>
          </a:xfrm>
        </p:grpSpPr>
        <p:pic>
          <p:nvPicPr>
            <p:cNvPr id="10259" name="Picture 3" descr="Twitter.jpg"/>
            <p:cNvPicPr>
              <a:picLocks noChangeAspect="1"/>
            </p:cNvPicPr>
            <p:nvPr/>
          </p:nvPicPr>
          <p:blipFill>
            <a:blip r:embed="rId4" cstate="print"/>
            <a:srcRect/>
            <a:stretch>
              <a:fillRect/>
            </a:stretch>
          </p:blipFill>
          <p:spPr bwMode="auto">
            <a:xfrm>
              <a:off x="1143000" y="2743201"/>
              <a:ext cx="298174" cy="657041"/>
            </a:xfrm>
            <a:prstGeom prst="rect">
              <a:avLst/>
            </a:prstGeom>
            <a:noFill/>
            <a:ln w="9525">
              <a:noFill/>
              <a:miter lim="800000"/>
              <a:headEnd/>
              <a:tailEnd/>
            </a:ln>
          </p:spPr>
        </p:pic>
        <p:pic>
          <p:nvPicPr>
            <p:cNvPr id="10260" name="Picture 4" descr="LI.jpg"/>
            <p:cNvPicPr>
              <a:picLocks noChangeAspect="1"/>
            </p:cNvPicPr>
            <p:nvPr/>
          </p:nvPicPr>
          <p:blipFill>
            <a:blip r:embed="rId5" cstate="print"/>
            <a:srcRect/>
            <a:stretch>
              <a:fillRect/>
            </a:stretch>
          </p:blipFill>
          <p:spPr bwMode="auto">
            <a:xfrm>
              <a:off x="1540566" y="2743201"/>
              <a:ext cx="298174" cy="685800"/>
            </a:xfrm>
            <a:prstGeom prst="rect">
              <a:avLst/>
            </a:prstGeom>
            <a:noFill/>
            <a:ln w="9525">
              <a:noFill/>
              <a:miter lim="800000"/>
              <a:headEnd/>
              <a:tailEnd/>
            </a:ln>
          </p:spPr>
        </p:pic>
        <p:pic>
          <p:nvPicPr>
            <p:cNvPr id="10261" name="Picture 5" descr="Blog.jpg"/>
            <p:cNvPicPr>
              <a:picLocks noChangeAspect="1"/>
            </p:cNvPicPr>
            <p:nvPr/>
          </p:nvPicPr>
          <p:blipFill>
            <a:blip r:embed="rId6" cstate="print"/>
            <a:srcRect/>
            <a:stretch>
              <a:fillRect/>
            </a:stretch>
          </p:blipFill>
          <p:spPr bwMode="auto">
            <a:xfrm>
              <a:off x="1540565" y="3554441"/>
              <a:ext cx="285602" cy="730117"/>
            </a:xfrm>
            <a:prstGeom prst="rect">
              <a:avLst/>
            </a:prstGeom>
            <a:noFill/>
            <a:ln w="9525">
              <a:noFill/>
              <a:miter lim="800000"/>
              <a:headEnd/>
              <a:tailEnd/>
            </a:ln>
          </p:spPr>
        </p:pic>
      </p:grpSp>
      <p:sp>
        <p:nvSpPr>
          <p:cNvPr id="20" name="Left-Right Arrow 19"/>
          <p:cNvSpPr/>
          <p:nvPr/>
        </p:nvSpPr>
        <p:spPr>
          <a:xfrm>
            <a:off x="25146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3733800" y="2743200"/>
            <a:ext cx="1600200" cy="533400"/>
          </a:xfrm>
          <a:prstGeom prst="rect">
            <a:avLst/>
          </a:prstGeom>
          <a:solidFill>
            <a:srgbClr val="FB751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Social Media</a:t>
            </a:r>
          </a:p>
        </p:txBody>
      </p:sp>
      <p:sp>
        <p:nvSpPr>
          <p:cNvPr id="23" name="Rectangle 22"/>
          <p:cNvSpPr/>
          <p:nvPr/>
        </p:nvSpPr>
        <p:spPr>
          <a:xfrm>
            <a:off x="6553200" y="2743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 SEO</a:t>
            </a:r>
          </a:p>
        </p:txBody>
      </p:sp>
      <p:sp>
        <p:nvSpPr>
          <p:cNvPr id="24" name="Left-Right Arrow 23"/>
          <p:cNvSpPr/>
          <p:nvPr/>
        </p:nvSpPr>
        <p:spPr>
          <a:xfrm>
            <a:off x="5410200" y="2819400"/>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a:xfrm>
            <a:off x="3733800" y="5943600"/>
            <a:ext cx="1600200" cy="6096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Key Audiences </a:t>
            </a:r>
          </a:p>
        </p:txBody>
      </p:sp>
      <p:sp>
        <p:nvSpPr>
          <p:cNvPr id="26" name="Rectangle 25"/>
          <p:cNvSpPr/>
          <p:nvPr/>
        </p:nvSpPr>
        <p:spPr>
          <a:xfrm>
            <a:off x="3733800" y="1295400"/>
            <a:ext cx="1600200" cy="533400"/>
          </a:xfrm>
          <a:prstGeom prst="rect">
            <a:avLst/>
          </a:prstGeom>
          <a:solidFill>
            <a:srgbClr val="82D13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Brand</a:t>
            </a:r>
          </a:p>
        </p:txBody>
      </p:sp>
      <p:sp>
        <p:nvSpPr>
          <p:cNvPr id="42" name="Left-Right Arrow 41"/>
          <p:cNvSpPr/>
          <p:nvPr/>
        </p:nvSpPr>
        <p:spPr>
          <a:xfrm rot="2080178">
            <a:off x="2605088" y="5451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Left-Right Arrow 42"/>
          <p:cNvSpPr/>
          <p:nvPr/>
        </p:nvSpPr>
        <p:spPr>
          <a:xfrm rot="8438237">
            <a:off x="5334000" y="54006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Left-Right Arrow 43"/>
          <p:cNvSpPr/>
          <p:nvPr/>
        </p:nvSpPr>
        <p:spPr>
          <a:xfrm rot="5400000">
            <a:off x="4152900" y="52959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Left-Right Arrow 44"/>
          <p:cNvSpPr/>
          <p:nvPr/>
        </p:nvSpPr>
        <p:spPr>
          <a:xfrm rot="8438237">
            <a:off x="2590800" y="20478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Left-Right Arrow 45"/>
          <p:cNvSpPr/>
          <p:nvPr/>
        </p:nvSpPr>
        <p:spPr>
          <a:xfrm rot="2080178">
            <a:off x="5348288" y="2022475"/>
            <a:ext cx="10668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Left-Right Arrow 46"/>
          <p:cNvSpPr/>
          <p:nvPr/>
        </p:nvSpPr>
        <p:spPr>
          <a:xfrm rot="5400000">
            <a:off x="4152900" y="2095500"/>
            <a:ext cx="76200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58" name="Picture 49" descr="WSJ.jpg"/>
          <p:cNvPicPr>
            <a:picLocks noChangeAspect="1"/>
          </p:cNvPicPr>
          <p:nvPr/>
        </p:nvPicPr>
        <p:blipFill>
          <a:blip r:embed="rId7" cstate="print"/>
          <a:srcRect/>
          <a:stretch>
            <a:fillRect/>
          </a:stretch>
        </p:blipFill>
        <p:spPr bwMode="auto">
          <a:xfrm>
            <a:off x="381000" y="3657600"/>
            <a:ext cx="2495550" cy="542925"/>
          </a:xfrm>
          <a:prstGeom prst="rect">
            <a:avLst/>
          </a:prstGeom>
          <a:noFill/>
          <a:ln w="9525">
            <a:noFill/>
            <a:miter lim="800000"/>
            <a:headEnd/>
            <a:tailEnd/>
          </a:ln>
        </p:spPr>
      </p:pic>
      <p:pic>
        <p:nvPicPr>
          <p:cNvPr id="28" name="Picture 27" descr="Facebook (2).png"/>
          <p:cNvPicPr>
            <a:picLocks noChangeAspect="1"/>
          </p:cNvPicPr>
          <p:nvPr/>
        </p:nvPicPr>
        <p:blipFill>
          <a:blip r:embed="rId8" cstate="print"/>
          <a:stretch>
            <a:fillRect/>
          </a:stretch>
        </p:blipFill>
        <p:spPr>
          <a:xfrm>
            <a:off x="3657600" y="4267200"/>
            <a:ext cx="685800" cy="685800"/>
          </a:xfrm>
          <a:prstGeom prst="rect">
            <a:avLst/>
          </a:prstGeom>
        </p:spPr>
      </p:pic>
      <p:pic>
        <p:nvPicPr>
          <p:cNvPr id="66562" name="Picture 2" descr="https://encrypted-tbn2.gstatic.com/images?q=tbn:ANd9GcRRG1rSoBz0N8rIy31Fr8HKIkvJywySGoN3mnOPgAbZjcgtbmF5"/>
          <p:cNvPicPr>
            <a:picLocks noChangeAspect="1" noChangeArrowheads="1"/>
          </p:cNvPicPr>
          <p:nvPr/>
        </p:nvPicPr>
        <p:blipFill>
          <a:blip r:embed="rId9" cstate="print"/>
          <a:srcRect/>
          <a:stretch>
            <a:fillRect/>
          </a:stretch>
        </p:blipFill>
        <p:spPr bwMode="auto">
          <a:xfrm>
            <a:off x="6248400" y="1219200"/>
            <a:ext cx="1200150" cy="720092"/>
          </a:xfrm>
          <a:prstGeom prst="rect">
            <a:avLst/>
          </a:prstGeom>
          <a:noFill/>
        </p:spPr>
      </p:pic>
      <p:pic>
        <p:nvPicPr>
          <p:cNvPr id="66564" name="Picture 4" descr="https://encrypted-tbn2.gstatic.com/images?q=tbn:ANd9GcT0xzElapPRqxrNrsVBgPhGnzEvG9hcv0gA31XfHOARkemBTrOPlg"/>
          <p:cNvPicPr>
            <a:picLocks noChangeAspect="1" noChangeArrowheads="1"/>
          </p:cNvPicPr>
          <p:nvPr/>
        </p:nvPicPr>
        <p:blipFill>
          <a:blip r:embed="rId10" cstate="print"/>
          <a:srcRect/>
          <a:stretch>
            <a:fillRect/>
          </a:stretch>
        </p:blipFill>
        <p:spPr bwMode="auto">
          <a:xfrm>
            <a:off x="7543800" y="1066800"/>
            <a:ext cx="691242" cy="1548384"/>
          </a:xfrm>
          <a:prstGeom prst="rect">
            <a:avLst/>
          </a:prstGeom>
          <a:noFill/>
        </p:spPr>
      </p:pic>
      <p:pic>
        <p:nvPicPr>
          <p:cNvPr id="66566" name="Picture 6" descr="https://encrypted-tbn1.gstatic.com/images?q=tbn:ANd9GcT1PliLnHF3FgkXj80aEXMbuu-UVi6ctU3Yd7du7FGnldr4nyXAEA"/>
          <p:cNvPicPr>
            <a:picLocks noChangeAspect="1" noChangeArrowheads="1"/>
          </p:cNvPicPr>
          <p:nvPr/>
        </p:nvPicPr>
        <p:blipFill>
          <a:blip r:embed="rId11" cstate="print"/>
          <a:srcRect/>
          <a:stretch>
            <a:fillRect/>
          </a:stretch>
        </p:blipFill>
        <p:spPr bwMode="auto">
          <a:xfrm>
            <a:off x="6858000" y="1905000"/>
            <a:ext cx="612612" cy="666750"/>
          </a:xfrm>
          <a:prstGeom prst="rect">
            <a:avLst/>
          </a:prstGeom>
          <a:noFill/>
        </p:spPr>
      </p:pic>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algn="ctr" eaLnBrk="1" hangingPunct="1">
              <a:buNone/>
            </a:pPr>
            <a:endParaRPr lang="en-US" sz="3000" dirty="0" smtClean="0">
              <a:ea typeface="ＭＳ Ｐゴシック" pitchFamily="34" charset="-128"/>
              <a:cs typeface="Arial" charset="0"/>
            </a:endParaRPr>
          </a:p>
          <a:p>
            <a:pPr algn="ctr" eaLnBrk="1" hangingPunct="1">
              <a:buNone/>
            </a:pPr>
            <a:r>
              <a:rPr lang="en-US" sz="3200" dirty="0" smtClean="0"/>
              <a:t>Digital marketing takes time. But the payoff can be worth the effort. </a:t>
            </a:r>
          </a:p>
          <a:p>
            <a:pPr lvl="0" algn="ctr" eaLnBrk="1" hangingPunct="1">
              <a:buNone/>
            </a:pP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algn="ctr" eaLnBrk="1" hangingPunct="1">
              <a:buNone/>
            </a:pPr>
            <a:endParaRPr lang="en-US" sz="3000" dirty="0" smtClean="0">
              <a:ea typeface="ＭＳ Ｐゴシック" pitchFamily="34" charset="-128"/>
              <a:cs typeface="Arial" charset="0"/>
            </a:endParaRPr>
          </a:p>
          <a:p>
            <a:pPr algn="ctr" eaLnBrk="1" hangingPunct="1">
              <a:buNone/>
            </a:pPr>
            <a:r>
              <a:rPr lang="en-US" sz="3000" dirty="0" smtClean="0">
                <a:ea typeface="ＭＳ Ｐゴシック" pitchFamily="34" charset="-128"/>
                <a:cs typeface="Arial" charset="0"/>
              </a:rPr>
              <a:t>Develop a “digital” habit</a:t>
            </a:r>
            <a:r>
              <a:rPr lang="en-US" sz="3200" dirty="0" smtClean="0"/>
              <a:t>.</a:t>
            </a:r>
          </a:p>
          <a:p>
            <a:pPr lvl="0" algn="ctr" eaLnBrk="1" hangingPunct="1">
              <a:buNone/>
            </a:pP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ctr" eaLnBrk="1" hangingPunct="1">
              <a:buNone/>
            </a:pPr>
            <a:endParaRPr lang="en-US" sz="3000" dirty="0" smtClean="0">
              <a:ea typeface="ＭＳ Ｐゴシック" pitchFamily="34" charset="-128"/>
              <a:cs typeface="Arial" charset="0"/>
            </a:endParaRPr>
          </a:p>
          <a:p>
            <a:pPr algn="ctr" eaLnBrk="1" hangingPunct="1">
              <a:buNone/>
            </a:pPr>
            <a:endParaRPr lang="en-US" sz="3000" dirty="0" smtClean="0">
              <a:ea typeface="ＭＳ Ｐゴシック" pitchFamily="34" charset="-128"/>
              <a:cs typeface="Arial" charset="0"/>
            </a:endParaRPr>
          </a:p>
          <a:p>
            <a:pPr algn="ctr" eaLnBrk="1" hangingPunct="1">
              <a:buNone/>
            </a:pPr>
            <a:r>
              <a:rPr lang="en-US" sz="3200" dirty="0" smtClean="0"/>
              <a:t>Efforts should be measured.</a:t>
            </a:r>
          </a:p>
          <a:p>
            <a:pPr lvl="0" algn="ctr" eaLnBrk="1" hangingPunct="1">
              <a:buNone/>
            </a:pPr>
            <a:endParaRPr lang="en-US" dirty="0" smtClean="0">
              <a:ea typeface="ＭＳ Ｐゴシック" pitchFamily="34" charset="-128"/>
              <a:cs typeface="Arial" charset="0"/>
            </a:endParaRP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ea typeface="ＭＳ Ｐゴシック" pitchFamily="34" charset="-128"/>
                <a:cs typeface="Arial" charset="0"/>
              </a:rPr>
              <a:t>Marketing Communications Goals</a:t>
            </a:r>
          </a:p>
        </p:txBody>
      </p:sp>
      <p:sp>
        <p:nvSpPr>
          <p:cNvPr id="11267" name="Content Placeholder 2"/>
          <p:cNvSpPr>
            <a:spLocks noGrp="1"/>
          </p:cNvSpPr>
          <p:nvPr>
            <p:ph idx="1"/>
          </p:nvPr>
        </p:nvSpPr>
        <p:spPr/>
        <p:txBody>
          <a:bodyPr/>
          <a:lstStyle/>
          <a:p>
            <a:pPr eaLnBrk="1" hangingPunct="1"/>
            <a:r>
              <a:rPr lang="en-US" sz="3000" dirty="0" smtClean="0">
                <a:ea typeface="ＭＳ Ｐゴシック" pitchFamily="34" charset="-128"/>
                <a:cs typeface="Arial" charset="0"/>
              </a:rPr>
              <a:t>To improve engagement with OI Partners</a:t>
            </a:r>
            <a:r>
              <a:rPr lang="en-US" altLang="ja-JP" sz="3000" dirty="0" smtClean="0">
                <a:ea typeface="ＭＳ Ｐゴシック" pitchFamily="34" charset="-128"/>
                <a:cs typeface="Arial" charset="0"/>
              </a:rPr>
              <a:t> customers and potential customers</a:t>
            </a:r>
          </a:p>
          <a:p>
            <a:pPr eaLnBrk="1" hangingPunct="1"/>
            <a:r>
              <a:rPr lang="en-US" sz="3000" dirty="0" smtClean="0">
                <a:ea typeface="ＭＳ Ｐゴシック" pitchFamily="34" charset="-128"/>
                <a:cs typeface="Arial" charset="0"/>
              </a:rPr>
              <a:t>To increase visibility, influence and integrity of the OI Partners brand</a:t>
            </a:r>
          </a:p>
          <a:p>
            <a:pPr eaLnBrk="1" hangingPunct="1"/>
            <a:r>
              <a:rPr lang="en-US" sz="3000" dirty="0" smtClean="0">
                <a:ea typeface="ＭＳ Ｐゴシック" pitchFamily="34" charset="-128"/>
                <a:cs typeface="Arial" charset="0"/>
              </a:rPr>
              <a:t>To drive more leads to OI Partners and firms</a:t>
            </a:r>
          </a:p>
          <a:p>
            <a:pPr eaLnBrk="1" hangingPunct="1"/>
            <a:r>
              <a:rPr lang="en-US" sz="3000" dirty="0" smtClean="0">
                <a:ea typeface="ＭＳ Ｐゴシック" pitchFamily="34" charset="-128"/>
                <a:cs typeface="Arial" charset="0"/>
              </a:rPr>
              <a:t>To increase website traffic and improve search engine optimization ranking</a:t>
            </a:r>
          </a:p>
          <a:p>
            <a:pPr eaLnBrk="1" hangingPunct="1"/>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marL="514350" indent="-514350" eaLnBrk="1" hangingPunct="1">
              <a:buAutoNum type="arabicPeriod"/>
            </a:pPr>
            <a:r>
              <a:rPr lang="en-US" sz="3000" dirty="0" smtClean="0">
                <a:ea typeface="ＭＳ Ｐゴシック" pitchFamily="34" charset="-128"/>
                <a:cs typeface="Arial" charset="0"/>
              </a:rPr>
              <a:t>Commit to getting involved in social media.</a:t>
            </a:r>
          </a:p>
          <a:p>
            <a:pPr marL="914400" lvl="1" indent="-514350" eaLnBrk="1" hangingPunct="1">
              <a:buAutoNum type="arabicPeriod"/>
            </a:pPr>
            <a:r>
              <a:rPr lang="en-US" sz="2600" dirty="0" smtClean="0">
                <a:ea typeface="ＭＳ Ｐゴシック" pitchFamily="34" charset="-128"/>
                <a:cs typeface="Arial" charset="0"/>
              </a:rPr>
              <a:t>On LinkedIn:  Join the discussion group.  Become listed as an employee of OI Partners Inc.  Engage.</a:t>
            </a:r>
          </a:p>
          <a:p>
            <a:pPr marL="914400" lvl="1" indent="-514350" eaLnBrk="1" hangingPunct="1">
              <a:buAutoNum type="arabicPeriod"/>
            </a:pPr>
            <a:r>
              <a:rPr lang="en-US" sz="2600" dirty="0" smtClean="0">
                <a:ea typeface="ＭＳ Ｐゴシック" pitchFamily="34" charset="-128"/>
                <a:cs typeface="Arial" charset="0"/>
              </a:rPr>
              <a:t>On Twitter, follow @</a:t>
            </a:r>
            <a:r>
              <a:rPr lang="en-US" sz="2600" dirty="0" err="1" smtClean="0">
                <a:ea typeface="ＭＳ Ｐゴシック" pitchFamily="34" charset="-128"/>
                <a:cs typeface="Arial" charset="0"/>
              </a:rPr>
              <a:t>OIPartnersInc</a:t>
            </a:r>
            <a:r>
              <a:rPr lang="en-US" sz="2600" dirty="0" smtClean="0">
                <a:ea typeface="ＭＳ Ｐゴシック" pitchFamily="34" charset="-128"/>
                <a:cs typeface="Arial" charset="0"/>
              </a:rPr>
              <a:t> and re-tweet our stuff.</a:t>
            </a:r>
          </a:p>
          <a:p>
            <a:pPr marL="914400" lvl="1" indent="-514350" eaLnBrk="1" hangingPunct="1">
              <a:buAutoNum type="arabicPeriod"/>
            </a:pPr>
            <a:r>
              <a:rPr lang="en-US" sz="2600" dirty="0" smtClean="0">
                <a:ea typeface="ＭＳ Ｐゴシック" pitchFamily="34" charset="-128"/>
                <a:cs typeface="Arial" charset="0"/>
              </a:rPr>
              <a:t>On </a:t>
            </a:r>
            <a:r>
              <a:rPr lang="en-US" sz="2600" dirty="0" err="1" smtClean="0">
                <a:ea typeface="ＭＳ Ｐゴシック" pitchFamily="34" charset="-128"/>
                <a:cs typeface="Arial" charset="0"/>
              </a:rPr>
              <a:t>Facebook</a:t>
            </a:r>
            <a:r>
              <a:rPr lang="en-US" sz="2600" dirty="0" smtClean="0">
                <a:ea typeface="ＭＳ Ｐゴシック" pitchFamily="34" charset="-128"/>
                <a:cs typeface="Arial" charset="0"/>
              </a:rPr>
              <a:t>, “like” the page. Share posts.</a:t>
            </a:r>
          </a:p>
          <a:p>
            <a:pPr marL="514350" indent="-514350" eaLnBrk="1" hangingPunct="1">
              <a:buAutoNum type="arabicPeriod"/>
            </a:pPr>
            <a:r>
              <a:rPr lang="en-US" sz="3000" dirty="0" smtClean="0">
                <a:ea typeface="ＭＳ Ｐゴシック" pitchFamily="34" charset="-128"/>
                <a:cs typeface="Arial" charset="0"/>
              </a:rPr>
              <a:t>Understand that the more engagement from you, the better for OI Partners.</a:t>
            </a:r>
          </a:p>
        </p:txBody>
      </p:sp>
      <p:sp>
        <p:nvSpPr>
          <p:cNvPr id="4" name="Title 3"/>
          <p:cNvSpPr>
            <a:spLocks noGrp="1"/>
          </p:cNvSpPr>
          <p:nvPr>
            <p:ph type="title"/>
          </p:nvPr>
        </p:nvSpPr>
        <p:spPr/>
        <p:txBody>
          <a:bodyPr/>
          <a:lstStyle/>
          <a:p>
            <a:r>
              <a:rPr lang="en-US" dirty="0" smtClean="0"/>
              <a:t>What to do as soon as you get home…</a:t>
            </a:r>
            <a:endParaRPr lang="en-US" dirty="0"/>
          </a:p>
        </p:txBody>
      </p:sp>
    </p:spTree>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marL="514350" indent="-514350" eaLnBrk="1" hangingPunct="1">
              <a:buNone/>
            </a:pPr>
            <a:r>
              <a:rPr lang="en-US" sz="3000" dirty="0" smtClean="0">
                <a:ea typeface="ＭＳ Ｐゴシック" pitchFamily="34" charset="-128"/>
                <a:cs typeface="Arial" charset="0"/>
              </a:rPr>
              <a:t>3. Overcome obstacles:  time and content.</a:t>
            </a:r>
          </a:p>
          <a:p>
            <a:pPr marL="514350" indent="-514350" eaLnBrk="1" hangingPunct="1">
              <a:buNone/>
            </a:pPr>
            <a:endParaRPr lang="en-US" sz="3000" dirty="0" smtClean="0">
              <a:ea typeface="ＭＳ Ｐゴシック" pitchFamily="34" charset="-128"/>
              <a:cs typeface="Arial" charset="0"/>
            </a:endParaRPr>
          </a:p>
          <a:p>
            <a:pPr marL="514350" indent="-514350" eaLnBrk="1" hangingPunct="1">
              <a:buNone/>
            </a:pPr>
            <a:r>
              <a:rPr lang="en-US" sz="3000" dirty="0" smtClean="0">
                <a:ea typeface="ＭＳ Ｐゴシック" pitchFamily="34" charset="-128"/>
                <a:cs typeface="Arial" charset="0"/>
              </a:rPr>
              <a:t>4. Know that job seekers are using social media as their primary search tool. </a:t>
            </a:r>
          </a:p>
        </p:txBody>
      </p:sp>
      <p:sp>
        <p:nvSpPr>
          <p:cNvPr id="4" name="Title 3"/>
          <p:cNvSpPr>
            <a:spLocks noGrp="1"/>
          </p:cNvSpPr>
          <p:nvPr>
            <p:ph type="title"/>
          </p:nvPr>
        </p:nvSpPr>
        <p:spPr/>
        <p:txBody>
          <a:bodyPr/>
          <a:lstStyle/>
          <a:p>
            <a:endParaRPr lang="en-US"/>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ea typeface="ＭＳ Ｐゴシック" pitchFamily="34" charset="-128"/>
                <a:cs typeface="Arial" charset="0"/>
              </a:rPr>
              <a:t>Marketing Communications Goals</a:t>
            </a:r>
          </a:p>
        </p:txBody>
      </p:sp>
      <p:sp>
        <p:nvSpPr>
          <p:cNvPr id="11267" name="Content Placeholder 2"/>
          <p:cNvSpPr>
            <a:spLocks noGrp="1"/>
          </p:cNvSpPr>
          <p:nvPr>
            <p:ph idx="1"/>
          </p:nvPr>
        </p:nvSpPr>
        <p:spPr/>
        <p:txBody>
          <a:bodyPr/>
          <a:lstStyle/>
          <a:p>
            <a:pPr eaLnBrk="1" hangingPunct="1"/>
            <a:r>
              <a:rPr lang="en-US" sz="3000" dirty="0" smtClean="0">
                <a:ea typeface="ＭＳ Ｐゴシック" pitchFamily="34" charset="-128"/>
                <a:cs typeface="Arial" charset="0"/>
              </a:rPr>
              <a:t>To improve engagement with OI Partners</a:t>
            </a:r>
            <a:r>
              <a:rPr lang="en-US" altLang="ja-JP" sz="3000" dirty="0" smtClean="0">
                <a:ea typeface="ＭＳ Ｐゴシック" pitchFamily="34" charset="-128"/>
                <a:cs typeface="Arial" charset="0"/>
              </a:rPr>
              <a:t> customers and potential customers</a:t>
            </a:r>
          </a:p>
          <a:p>
            <a:pPr eaLnBrk="1" hangingPunct="1"/>
            <a:r>
              <a:rPr lang="en-US" sz="3000" dirty="0" smtClean="0">
                <a:ea typeface="ＭＳ Ｐゴシック" pitchFamily="34" charset="-128"/>
                <a:cs typeface="Arial" charset="0"/>
              </a:rPr>
              <a:t>To increase visibility, influence and integrity of the OI Partners brand</a:t>
            </a:r>
          </a:p>
          <a:p>
            <a:pPr eaLnBrk="1" hangingPunct="1"/>
            <a:r>
              <a:rPr lang="en-US" sz="3000" dirty="0" smtClean="0">
                <a:ea typeface="ＭＳ Ｐゴシック" pitchFamily="34" charset="-128"/>
                <a:cs typeface="Arial" charset="0"/>
              </a:rPr>
              <a:t>To drive more leads to OI Partners and firms</a:t>
            </a:r>
          </a:p>
          <a:p>
            <a:pPr eaLnBrk="1" hangingPunct="1"/>
            <a:r>
              <a:rPr lang="en-US" sz="3000" dirty="0" smtClean="0">
                <a:ea typeface="ＭＳ Ｐゴシック" pitchFamily="34" charset="-128"/>
                <a:cs typeface="Arial" charset="0"/>
              </a:rPr>
              <a:t>To increase website traffic and improve search engine optimization ranking</a:t>
            </a:r>
          </a:p>
          <a:p>
            <a:pPr eaLnBrk="1" hangingPunct="1"/>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9"/>
          <p:cNvSpPr>
            <a:spLocks noGrp="1"/>
          </p:cNvSpPr>
          <p:nvPr>
            <p:ph type="ctrTitle"/>
          </p:nvPr>
        </p:nvSpPr>
        <p:spPr>
          <a:xfrm>
            <a:off x="685800" y="1828800"/>
            <a:ext cx="7772400" cy="2613025"/>
          </a:xfrm>
        </p:spPr>
        <p:txBody>
          <a:bodyPr>
            <a:normAutofit fontScale="90000"/>
          </a:bodyPr>
          <a:lstStyle/>
          <a:p>
            <a:pPr eaLnBrk="1" hangingPunct="1">
              <a:defRPr/>
            </a:pPr>
            <a:r>
              <a:rPr lang="en-US" b="1" i="1" dirty="0" smtClean="0">
                <a:ea typeface="+mj-ea"/>
                <a:cs typeface="Arial" charset="0"/>
              </a:rPr>
              <a:t>Thank you </a:t>
            </a:r>
            <a:r>
              <a:rPr lang="en-US" b="1" dirty="0" smtClean="0">
                <a:ea typeface="+mj-ea"/>
                <a:cs typeface="Arial" charset="0"/>
              </a:rPr>
              <a:t>from the Marketing &amp; </a:t>
            </a:r>
            <a:br>
              <a:rPr lang="en-US" b="1" dirty="0" smtClean="0">
                <a:ea typeface="+mj-ea"/>
                <a:cs typeface="Arial" charset="0"/>
              </a:rPr>
            </a:br>
            <a:r>
              <a:rPr lang="en-US" b="1" dirty="0" smtClean="0">
                <a:ea typeface="+mj-ea"/>
                <a:cs typeface="Arial" charset="0"/>
              </a:rPr>
              <a:t>Marketing Communications Division</a:t>
            </a:r>
          </a:p>
        </p:txBody>
      </p:sp>
      <p:sp>
        <p:nvSpPr>
          <p:cNvPr id="5" name="Subtitle 16"/>
          <p:cNvSpPr txBox="1">
            <a:spLocks/>
          </p:cNvSpPr>
          <p:nvPr/>
        </p:nvSpPr>
        <p:spPr bwMode="auto">
          <a:xfrm>
            <a:off x="1447800" y="4267200"/>
            <a:ext cx="6400800" cy="1752600"/>
          </a:xfrm>
          <a:prstGeom prst="rect">
            <a:avLst/>
          </a:prstGeom>
          <a:noFill/>
          <a:ln w="9525">
            <a:noFill/>
            <a:miter lim="800000"/>
            <a:headEnd/>
            <a:tailEnd/>
          </a:ln>
        </p:spPr>
        <p:txBody>
          <a:bodyPr>
            <a:normAutofit/>
          </a:bodyPr>
          <a:lstStyle/>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3200" b="1" dirty="0">
                <a:solidFill>
                  <a:schemeClr val="tx1">
                    <a:tint val="75000"/>
                  </a:schemeClr>
                </a:solidFill>
                <a:cs typeface="Arial" pitchFamily="34" charset="0"/>
              </a:rPr>
              <a:t>Palmer House, Chicago, IL</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3200" b="1" dirty="0">
                <a:solidFill>
                  <a:schemeClr val="tx1">
                    <a:tint val="75000"/>
                  </a:schemeClr>
                </a:solidFill>
                <a:cs typeface="Arial" pitchFamily="34" charset="0"/>
              </a:rPr>
              <a:t>OI Partners Meeting</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r>
              <a:rPr lang="en-US" sz="3200" b="1" dirty="0">
                <a:solidFill>
                  <a:schemeClr val="tx1">
                    <a:tint val="75000"/>
                  </a:schemeClr>
                </a:solidFill>
                <a:cs typeface="Arial" pitchFamily="34" charset="0"/>
              </a:rPr>
              <a:t>October 12 &amp; 13, 2012</a:t>
            </a:r>
          </a:p>
          <a:p>
            <a:pPr algn="ctr" fontAlgn="auto">
              <a:spcBef>
                <a:spcPct val="20000"/>
              </a:spcBef>
              <a:spcAft>
                <a:spcPts val="0"/>
              </a:spcAft>
              <a:buClr>
                <a:schemeClr val="tx1">
                  <a:lumMod val="85000"/>
                  <a:lumOff val="15000"/>
                </a:schemeClr>
              </a:buClr>
              <a:buSzPct val="80000"/>
              <a:buFont typeface="Arial" pitchFamily="34" charset="0"/>
              <a:buNone/>
              <a:tabLst>
                <a:tab pos="685800" algn="l"/>
              </a:tabLst>
              <a:defRPr/>
            </a:pPr>
            <a:endParaRPr lang="en-US" sz="2800" dirty="0">
              <a:solidFill>
                <a:schemeClr val="tx1">
                  <a:tint val="75000"/>
                </a:schemeClr>
              </a:solidFill>
              <a:latin typeface="+mn-lt"/>
              <a:ea typeface="+mn-ea"/>
              <a:cs typeface="Arial" pitchFamily="34"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z="4000" dirty="0" smtClean="0">
                <a:ea typeface="ＭＳ Ｐゴシック" pitchFamily="34" charset="-128"/>
                <a:cs typeface="Arial" charset="0"/>
              </a:rPr>
              <a:t>Key Areas of Marketing Division</a:t>
            </a:r>
          </a:p>
        </p:txBody>
      </p:sp>
      <p:sp>
        <p:nvSpPr>
          <p:cNvPr id="12291" name="Content Placeholder 8"/>
          <p:cNvSpPr>
            <a:spLocks noGrp="1"/>
          </p:cNvSpPr>
          <p:nvPr>
            <p:ph idx="1"/>
          </p:nvPr>
        </p:nvSpPr>
        <p:spPr>
          <a:xfrm>
            <a:off x="457200" y="1600200"/>
            <a:ext cx="8229600" cy="4221163"/>
          </a:xfrm>
        </p:spPr>
        <p:txBody>
          <a:bodyPr/>
          <a:lstStyle/>
          <a:p>
            <a:pPr eaLnBrk="1" hangingPunct="1">
              <a:buFont typeface="Arial" charset="0"/>
              <a:buNone/>
            </a:pPr>
            <a:r>
              <a:rPr lang="en-US" sz="3600" dirty="0" smtClean="0">
                <a:ea typeface="ＭＳ Ｐゴシック" pitchFamily="34" charset="-128"/>
                <a:cs typeface="Arial" charset="0"/>
              </a:rPr>
              <a:t>  </a:t>
            </a:r>
            <a:r>
              <a:rPr lang="en-US" sz="3600" b="1" dirty="0" smtClean="0">
                <a:ea typeface="ＭＳ Ｐゴシック" pitchFamily="34" charset="-128"/>
                <a:cs typeface="Arial" charset="0"/>
              </a:rPr>
              <a:t>Develop OI Partners Brand Consistency</a:t>
            </a:r>
          </a:p>
          <a:p>
            <a:pPr eaLnBrk="1" hangingPunct="1">
              <a:buFont typeface="Arial" charset="0"/>
              <a:buNone/>
            </a:pPr>
            <a:endParaRPr lang="en-US" sz="3600" b="1" dirty="0" smtClean="0">
              <a:ea typeface="ＭＳ Ｐゴシック" pitchFamily="34" charset="-128"/>
              <a:cs typeface="Arial" charset="0"/>
            </a:endParaRPr>
          </a:p>
          <a:p>
            <a:pPr eaLnBrk="1" hangingPunct="1"/>
            <a:r>
              <a:rPr lang="en-US" sz="3600" dirty="0" smtClean="0">
                <a:ea typeface="ＭＳ Ｐゴシック" pitchFamily="34" charset="-128"/>
                <a:cs typeface="Arial" charset="0"/>
              </a:rPr>
              <a:t>Public Relations – Sal Vittolino</a:t>
            </a:r>
          </a:p>
          <a:p>
            <a:pPr eaLnBrk="1" hangingPunct="1"/>
            <a:r>
              <a:rPr lang="en-US" sz="3600" dirty="0" smtClean="0">
                <a:ea typeface="ＭＳ Ｐゴシック" pitchFamily="34" charset="-128"/>
                <a:cs typeface="Arial" charset="0"/>
              </a:rPr>
              <a:t>OI Partners Website – Jill Van Nostran</a:t>
            </a:r>
          </a:p>
          <a:p>
            <a:pPr eaLnBrk="1" hangingPunct="1"/>
            <a:r>
              <a:rPr lang="en-US" sz="3600" dirty="0" smtClean="0">
                <a:ea typeface="ＭＳ Ｐゴシック" pitchFamily="34" charset="-128"/>
                <a:cs typeface="Arial" charset="0"/>
              </a:rPr>
              <a:t>Social Media – Shawna Simcik – (Presented by Jill)</a:t>
            </a:r>
          </a:p>
          <a:p>
            <a:pPr eaLnBrk="1" hangingPunct="1"/>
            <a:endParaRPr lang="en-US" sz="3600"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28600"/>
            <a:ext cx="8229600" cy="1143000"/>
          </a:xfrm>
        </p:spPr>
        <p:txBody>
          <a:bodyPr/>
          <a:lstStyle/>
          <a:p>
            <a:pPr eaLnBrk="1" hangingPunct="1"/>
            <a:r>
              <a:rPr lang="en-US" sz="4000" b="1" dirty="0" smtClean="0">
                <a:ea typeface="ＭＳ Ｐゴシック" pitchFamily="34" charset="-128"/>
                <a:cs typeface="Arial" charset="0"/>
              </a:rPr>
              <a:t>OI Partners Branding </a:t>
            </a:r>
            <a:endParaRPr lang="en-US" sz="4000" b="1" dirty="0" smtClean="0">
              <a:solidFill>
                <a:schemeClr val="tx1"/>
              </a:solidFill>
              <a:ea typeface="ＭＳ Ｐゴシック" pitchFamily="34" charset="-128"/>
              <a:cs typeface="Arial" charset="0"/>
            </a:endParaRPr>
          </a:p>
        </p:txBody>
      </p:sp>
      <p:sp>
        <p:nvSpPr>
          <p:cNvPr id="13315" name="Content Placeholder 8"/>
          <p:cNvSpPr>
            <a:spLocks noGrp="1"/>
          </p:cNvSpPr>
          <p:nvPr>
            <p:ph idx="1"/>
          </p:nvPr>
        </p:nvSpPr>
        <p:spPr>
          <a:xfrm>
            <a:off x="381000" y="1143000"/>
            <a:ext cx="8305800" cy="4602163"/>
          </a:xfrm>
        </p:spPr>
        <p:txBody>
          <a:bodyPr/>
          <a:lstStyle/>
          <a:p>
            <a:pPr eaLnBrk="1" hangingPunct="1"/>
            <a:r>
              <a:rPr lang="en-US" sz="3600" dirty="0" smtClean="0">
                <a:ea typeface="ＭＳ Ｐゴシック" pitchFamily="34" charset="-128"/>
                <a:cs typeface="Arial" charset="0"/>
              </a:rPr>
              <a:t>New Website – 15 of 19 who signed up</a:t>
            </a:r>
            <a:endParaRPr lang="en-US" sz="3200" dirty="0" smtClean="0">
              <a:ea typeface="ＭＳ Ｐゴシック" pitchFamily="34" charset="-128"/>
              <a:cs typeface="Arial" charset="0"/>
            </a:endParaRPr>
          </a:p>
          <a:p>
            <a:pPr eaLnBrk="1" hangingPunct="1"/>
            <a:r>
              <a:rPr lang="en-US" sz="3600" dirty="0" smtClean="0">
                <a:ea typeface="ＭＳ Ｐゴシック" pitchFamily="34" charset="-128"/>
                <a:cs typeface="Arial" charset="0"/>
              </a:rPr>
              <a:t>Phone – OIP answer </a:t>
            </a:r>
          </a:p>
          <a:p>
            <a:pPr eaLnBrk="1" hangingPunct="1"/>
            <a:r>
              <a:rPr lang="en-US" sz="3600" dirty="0" smtClean="0">
                <a:ea typeface="ＭＳ Ｐゴシック" pitchFamily="34" charset="-128"/>
                <a:cs typeface="Arial" charset="0"/>
              </a:rPr>
              <a:t>Linkedin -  OIP Title</a:t>
            </a:r>
          </a:p>
          <a:p>
            <a:pPr eaLnBrk="1" hangingPunct="1"/>
            <a:r>
              <a:rPr lang="en-US" sz="3600" dirty="0" smtClean="0">
                <a:ea typeface="ＭＳ Ｐゴシック" pitchFamily="34" charset="-128"/>
                <a:cs typeface="Arial" charset="0"/>
              </a:rPr>
              <a:t>Using OIP Email</a:t>
            </a:r>
          </a:p>
          <a:p>
            <a:pPr eaLnBrk="1" hangingPunct="1"/>
            <a:r>
              <a:rPr lang="en-US" sz="3600" dirty="0" smtClean="0">
                <a:ea typeface="ＭＳ Ｐゴシック" pitchFamily="34" charset="-128"/>
                <a:cs typeface="Arial" charset="0"/>
              </a:rPr>
              <a:t>Using OIP Email Sig</a:t>
            </a:r>
          </a:p>
          <a:p>
            <a:pPr eaLnBrk="1" hangingPunct="1"/>
            <a:r>
              <a:rPr lang="en-US" sz="3600" dirty="0" smtClean="0">
                <a:ea typeface="ＭＳ Ｐゴシック" pitchFamily="34" charset="-128"/>
                <a:cs typeface="Arial" charset="0"/>
              </a:rPr>
              <a:t>Email Title as OIP</a:t>
            </a:r>
          </a:p>
          <a:p>
            <a:pPr eaLnBrk="1" hangingPunct="1"/>
            <a:r>
              <a:rPr lang="en-US" sz="3600" dirty="0" smtClean="0">
                <a:ea typeface="ＭＳ Ｐゴシック" pitchFamily="34" charset="-128"/>
                <a:cs typeface="Arial" charset="0"/>
              </a:rPr>
              <a:t>Business Cards</a:t>
            </a: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381000"/>
            <a:ext cx="8229600" cy="762000"/>
          </a:xfrm>
        </p:spPr>
        <p:txBody>
          <a:bodyPr/>
          <a:lstStyle/>
          <a:p>
            <a:pPr eaLnBrk="1" hangingPunct="1"/>
            <a:r>
              <a:rPr lang="en-US" smtClean="0">
                <a:ea typeface="ＭＳ Ｐゴシック" pitchFamily="34" charset="-128"/>
                <a:cs typeface="Arial" charset="0"/>
              </a:rPr>
              <a:t>Public Relations - Sal Vittolino</a:t>
            </a:r>
          </a:p>
        </p:txBody>
      </p:sp>
      <p:sp>
        <p:nvSpPr>
          <p:cNvPr id="14339" name="Content Placeholder 2"/>
          <p:cNvSpPr>
            <a:spLocks noGrp="1"/>
          </p:cNvSpPr>
          <p:nvPr>
            <p:ph idx="1"/>
          </p:nvPr>
        </p:nvSpPr>
        <p:spPr>
          <a:xfrm>
            <a:off x="152400" y="1219200"/>
            <a:ext cx="8991600" cy="6781800"/>
          </a:xfrm>
        </p:spPr>
        <p:txBody>
          <a:bodyPr/>
          <a:lstStyle/>
          <a:p>
            <a:pPr algn="ctr">
              <a:buFont typeface="Arial" charset="0"/>
              <a:buNone/>
            </a:pPr>
            <a:r>
              <a:rPr lang="en-US" b="1" smtClean="0">
                <a:ea typeface="ＭＳ Ｐゴシック" pitchFamily="34" charset="-128"/>
                <a:cs typeface="Arial" charset="0"/>
              </a:rPr>
              <a:t>PR Results through September 2012</a:t>
            </a:r>
            <a:endParaRPr lang="en-US" smtClean="0">
              <a:ea typeface="ＭＳ Ｐゴシック" pitchFamily="34" charset="-128"/>
              <a:cs typeface="Arial" charset="0"/>
            </a:endParaRPr>
          </a:p>
          <a:p>
            <a:r>
              <a:rPr lang="en-US" sz="2400" b="1" smtClean="0">
                <a:ea typeface="ＭＳ Ｐゴシック" pitchFamily="34" charset="-128"/>
                <a:cs typeface="Arial" charset="0"/>
              </a:rPr>
              <a:t>Media Coverage</a:t>
            </a:r>
            <a:r>
              <a:rPr lang="en-US" sz="2400" smtClean="0">
                <a:ea typeface="ＭＳ Ｐゴシック" pitchFamily="34" charset="-128"/>
                <a:cs typeface="Arial" charset="0"/>
              </a:rPr>
              <a:t> continues to trend upward in 2012 vs. 2011 with potential total audience of 21.6 million so far this year. Since the last OI Partners meeting in May in Denver, media reports have been in:</a:t>
            </a:r>
            <a:br>
              <a:rPr lang="en-US" sz="2400" smtClean="0">
                <a:ea typeface="ＭＳ Ｐゴシック" pitchFamily="34" charset="-128"/>
                <a:cs typeface="Arial" charset="0"/>
              </a:rPr>
            </a:br>
            <a:r>
              <a:rPr lang="en-US" sz="2400" i="1" smtClean="0">
                <a:ea typeface="ＭＳ Ｐゴシック" pitchFamily="34" charset="-128"/>
                <a:cs typeface="Arial" charset="0"/>
              </a:rPr>
              <a:t>Charlotte Observer			Toronto Globe &amp; Mail</a:t>
            </a:r>
            <a:br>
              <a:rPr lang="en-US" sz="2400" i="1" smtClean="0">
                <a:ea typeface="ＭＳ Ｐゴシック" pitchFamily="34" charset="-128"/>
                <a:cs typeface="Arial" charset="0"/>
              </a:rPr>
            </a:br>
            <a:r>
              <a:rPr lang="en-US" sz="2400" i="1" smtClean="0">
                <a:ea typeface="ＭＳ Ｐゴシック" pitchFamily="34" charset="-128"/>
                <a:cs typeface="Arial" charset="0"/>
              </a:rPr>
              <a:t>Star-Ledger of NJ			Hartford Business</a:t>
            </a:r>
            <a:br>
              <a:rPr lang="en-US" sz="2400" i="1" smtClean="0">
                <a:ea typeface="ＭＳ Ｐゴシック" pitchFamily="34" charset="-128"/>
                <a:cs typeface="Arial" charset="0"/>
              </a:rPr>
            </a:br>
            <a:r>
              <a:rPr lang="en-US" sz="2400" i="1" smtClean="0">
                <a:ea typeface="ＭＳ Ｐゴシック" pitchFamily="34" charset="-128"/>
                <a:cs typeface="Arial" charset="0"/>
              </a:rPr>
              <a:t>TLNT.com				Human Resource Executive</a:t>
            </a:r>
            <a:br>
              <a:rPr lang="en-US" sz="2400" i="1" smtClean="0">
                <a:ea typeface="ＭＳ Ｐゴシック" pitchFamily="34" charset="-128"/>
                <a:cs typeface="Arial" charset="0"/>
              </a:rPr>
            </a:br>
            <a:r>
              <a:rPr lang="en-US" sz="2400" i="1" smtClean="0">
                <a:ea typeface="ＭＳ Ｐゴシック" pitchFamily="34" charset="-128"/>
                <a:cs typeface="Arial" charset="0"/>
              </a:rPr>
              <a:t>San Antonio Business Journal	Washington Business Journal</a:t>
            </a:r>
            <a:br>
              <a:rPr lang="en-US" sz="2400" i="1" smtClean="0">
                <a:ea typeface="ＭＳ Ｐゴシック" pitchFamily="34" charset="-128"/>
                <a:cs typeface="Arial" charset="0"/>
              </a:rPr>
            </a:br>
            <a:r>
              <a:rPr lang="en-US" sz="2400" i="1" smtClean="0">
                <a:ea typeface="ＭＳ Ｐゴシック" pitchFamily="34" charset="-128"/>
                <a:cs typeface="Arial" charset="0"/>
              </a:rPr>
              <a:t>Inside Indiana Business		Colorado Business Magazine</a:t>
            </a:r>
            <a:br>
              <a:rPr lang="en-US" sz="2400" i="1" smtClean="0">
                <a:ea typeface="ＭＳ Ｐゴシック" pitchFamily="34" charset="-128"/>
                <a:cs typeface="Arial" charset="0"/>
              </a:rPr>
            </a:br>
            <a:r>
              <a:rPr lang="en-US" sz="2400" i="1" smtClean="0">
                <a:ea typeface="ＭＳ Ｐゴシック" pitchFamily="34" charset="-128"/>
                <a:cs typeface="Arial" charset="0"/>
              </a:rPr>
              <a:t>SmartBrief.com			Careerealism</a:t>
            </a:r>
            <a:br>
              <a:rPr lang="en-US" sz="2400" i="1" smtClean="0">
                <a:ea typeface="ＭＳ Ｐゴシック" pitchFamily="34" charset="-128"/>
                <a:cs typeface="Arial" charset="0"/>
              </a:rPr>
            </a:br>
            <a:r>
              <a:rPr lang="en-US" sz="2400" i="1" smtClean="0">
                <a:ea typeface="ＭＳ Ｐゴシック" pitchFamily="34" charset="-128"/>
                <a:cs typeface="Arial" charset="0"/>
              </a:rPr>
              <a:t>San Gabriel News			American Management Assn.</a:t>
            </a:r>
            <a:br>
              <a:rPr lang="en-US" sz="2400" i="1" smtClean="0">
                <a:ea typeface="ＭＳ Ｐゴシック" pitchFamily="34" charset="-128"/>
                <a:cs typeface="Arial" charset="0"/>
              </a:rPr>
            </a:br>
            <a:r>
              <a:rPr lang="en-US" sz="2400" i="1" smtClean="0">
                <a:ea typeface="ＭＳ Ｐゴシック" pitchFamily="34" charset="-128"/>
                <a:cs typeface="Arial" charset="0"/>
              </a:rPr>
              <a:t>Employment Law Daily		Personnel Today</a:t>
            </a:r>
            <a:br>
              <a:rPr lang="en-US" sz="2400" i="1" smtClean="0">
                <a:ea typeface="ＭＳ Ｐゴシック" pitchFamily="34" charset="-128"/>
                <a:cs typeface="Arial" charset="0"/>
              </a:rPr>
            </a:br>
            <a:r>
              <a:rPr lang="en-US" sz="2400" i="1" smtClean="0">
                <a:ea typeface="ＭＳ Ｐゴシック" pitchFamily="34" charset="-128"/>
                <a:cs typeface="Arial" charset="0"/>
              </a:rPr>
              <a:t>HR.com				HRM Online</a:t>
            </a:r>
            <a:br>
              <a:rPr lang="en-US" sz="2400" i="1" smtClean="0">
                <a:ea typeface="ＭＳ Ｐゴシック" pitchFamily="34" charset="-128"/>
                <a:cs typeface="Arial" charset="0"/>
              </a:rPr>
            </a:br>
            <a:r>
              <a:rPr lang="en-US" sz="2400" smtClean="0">
                <a:ea typeface="ＭＳ Ｐゴシック" pitchFamily="34" charset="-128"/>
                <a:cs typeface="Arial" charset="0"/>
              </a:rPr>
              <a:t>						</a:t>
            </a:r>
            <a:br>
              <a:rPr lang="en-US" sz="2400" smtClean="0">
                <a:ea typeface="ＭＳ Ｐゴシック" pitchFamily="34" charset="-128"/>
                <a:cs typeface="Arial" charset="0"/>
              </a:rPr>
            </a:br>
            <a:r>
              <a:rPr lang="en-US" sz="2400" smtClean="0">
                <a:ea typeface="ＭＳ Ｐゴシック" pitchFamily="34" charset="-128"/>
                <a:cs typeface="Arial" charset="0"/>
              </a:rPr>
              <a:t/>
            </a:r>
            <a:br>
              <a:rPr lang="en-US" sz="2400" smtClean="0">
                <a:ea typeface="ＭＳ Ｐゴシック" pitchFamily="34" charset="-128"/>
                <a:cs typeface="Arial" charset="0"/>
              </a:rPr>
            </a:br>
            <a:r>
              <a:rPr lang="en-US" sz="2400" smtClean="0">
                <a:ea typeface="ＭＳ Ｐゴシック" pitchFamily="34" charset="-128"/>
                <a:cs typeface="Arial" charset="0"/>
              </a:rPr>
              <a:t/>
            </a:r>
            <a:br>
              <a:rPr lang="en-US" sz="2400" smtClean="0">
                <a:ea typeface="ＭＳ Ｐゴシック" pitchFamily="34" charset="-128"/>
                <a:cs typeface="Arial" charset="0"/>
              </a:rPr>
            </a:br>
            <a:r>
              <a:rPr lang="en-US" sz="2400" smtClean="0">
                <a:ea typeface="ＭＳ Ｐゴシック" pitchFamily="34" charset="-128"/>
                <a:cs typeface="Arial" charset="0"/>
              </a:rPr>
              <a:t/>
            </a:r>
            <a:br>
              <a:rPr lang="en-US" sz="2400" smtClean="0">
                <a:ea typeface="ＭＳ Ｐゴシック" pitchFamily="34" charset="-128"/>
                <a:cs typeface="Arial" charset="0"/>
              </a:rPr>
            </a:br>
            <a:endParaRPr lang="en-US" sz="2400" smtClean="0">
              <a:ea typeface="ＭＳ Ｐゴシック" pitchFamily="34" charset="-128"/>
              <a:cs typeface="Arial" charset="0"/>
            </a:endParaRPr>
          </a:p>
          <a:p>
            <a:pPr eaLnBrk="1" hangingPunct="1">
              <a:buFont typeface="Arial" charset="0"/>
              <a:buNone/>
            </a:pPr>
            <a:endParaRPr lang="en-US"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381000"/>
            <a:ext cx="8229600" cy="762000"/>
          </a:xfrm>
        </p:spPr>
        <p:txBody>
          <a:bodyPr/>
          <a:lstStyle/>
          <a:p>
            <a:pPr eaLnBrk="1" hangingPunct="1"/>
            <a:r>
              <a:rPr lang="en-US" smtClean="0">
                <a:ea typeface="ＭＳ Ｐゴシック" pitchFamily="34" charset="-128"/>
                <a:cs typeface="Arial" charset="0"/>
              </a:rPr>
              <a:t>Public Relations - Sal Vittolino</a:t>
            </a:r>
          </a:p>
        </p:txBody>
      </p:sp>
      <p:sp>
        <p:nvSpPr>
          <p:cNvPr id="16387" name="Content Placeholder 2"/>
          <p:cNvSpPr>
            <a:spLocks noGrp="1"/>
          </p:cNvSpPr>
          <p:nvPr>
            <p:ph idx="1"/>
          </p:nvPr>
        </p:nvSpPr>
        <p:spPr>
          <a:xfrm>
            <a:off x="152400" y="1066800"/>
            <a:ext cx="8991600" cy="5410200"/>
          </a:xfrm>
        </p:spPr>
        <p:txBody>
          <a:bodyPr/>
          <a:lstStyle/>
          <a:p>
            <a:pPr marL="0" indent="0" algn="ctr">
              <a:buFont typeface="Arial" charset="0"/>
              <a:buNone/>
              <a:defRPr/>
            </a:pPr>
            <a:r>
              <a:rPr lang="en-US" b="1" dirty="0" smtClean="0">
                <a:ea typeface="ＭＳ Ｐゴシック" pitchFamily="34" charset="-128"/>
                <a:cs typeface="Arial" charset="0"/>
              </a:rPr>
              <a:t>Completed PR-Marketing Communications Projects</a:t>
            </a:r>
            <a:endParaRPr lang="en-US" dirty="0" smtClean="0">
              <a:ea typeface="ＭＳ Ｐゴシック" pitchFamily="34" charset="-128"/>
              <a:cs typeface="Arial" charset="0"/>
            </a:endParaRPr>
          </a:p>
          <a:p>
            <a:pPr>
              <a:defRPr/>
            </a:pPr>
            <a:r>
              <a:rPr lang="en-US" b="1" dirty="0" smtClean="0">
                <a:ea typeface="ＭＳ Ｐゴシック" pitchFamily="34" charset="-128"/>
                <a:cs typeface="Arial" charset="0"/>
              </a:rPr>
              <a:t>September 2012</a:t>
            </a:r>
            <a:r>
              <a:rPr lang="en-US" dirty="0" smtClean="0">
                <a:ea typeface="ＭＳ Ｐゴシック" pitchFamily="34" charset="-128"/>
                <a:cs typeface="Arial" charset="0"/>
              </a:rPr>
              <a:t> – Report and press release on how employers can build top 8 qualities in employees</a:t>
            </a:r>
            <a:br>
              <a:rPr lang="en-US" dirty="0" smtClean="0">
                <a:ea typeface="ＭＳ Ｐゴシック" pitchFamily="34" charset="-128"/>
                <a:cs typeface="Arial" charset="0"/>
              </a:rPr>
            </a:br>
            <a:endParaRPr lang="en-US" dirty="0" smtClean="0">
              <a:ea typeface="ＭＳ Ｐゴシック" pitchFamily="34" charset="-128"/>
              <a:cs typeface="Arial" charset="0"/>
            </a:endParaRPr>
          </a:p>
          <a:p>
            <a:pPr>
              <a:defRPr/>
            </a:pPr>
            <a:r>
              <a:rPr lang="en-US" b="1" dirty="0" smtClean="0">
                <a:ea typeface="ＭＳ Ｐゴシック" pitchFamily="34" charset="-128"/>
                <a:cs typeface="Arial" charset="0"/>
              </a:rPr>
              <a:t>April 2012 </a:t>
            </a:r>
            <a:r>
              <a:rPr lang="en-US" dirty="0" smtClean="0">
                <a:ea typeface="ＭＳ Ｐゴシック" pitchFamily="34" charset="-128"/>
                <a:cs typeface="Arial" charset="0"/>
              </a:rPr>
              <a:t>– Survey, report &amp; press release on ways employers can retain workers </a:t>
            </a:r>
            <a:br>
              <a:rPr lang="en-US" dirty="0" smtClean="0">
                <a:ea typeface="ＭＳ Ｐゴシック" pitchFamily="34" charset="-128"/>
                <a:cs typeface="Arial" charset="0"/>
              </a:rPr>
            </a:br>
            <a:endParaRPr lang="en-US" dirty="0" smtClean="0">
              <a:ea typeface="ＭＳ Ｐゴシック" pitchFamily="34" charset="-128"/>
              <a:cs typeface="Arial" charset="0"/>
            </a:endParaRPr>
          </a:p>
          <a:p>
            <a:pPr>
              <a:defRPr/>
            </a:pPr>
            <a:r>
              <a:rPr lang="en-US" dirty="0" smtClean="0">
                <a:ea typeface="ＭＳ Ｐゴシック" pitchFamily="34" charset="-128"/>
                <a:cs typeface="Arial" charset="0"/>
              </a:rPr>
              <a:t>Generated reports for clients &amp; content for websites</a:t>
            </a:r>
          </a:p>
          <a:p>
            <a:pPr>
              <a:defRPr/>
            </a:pPr>
            <a:r>
              <a:rPr lang="en-US" dirty="0" smtClean="0">
                <a:ea typeface="ＭＳ Ｐゴシック" pitchFamily="34" charset="-128"/>
                <a:cs typeface="Arial" charset="0"/>
              </a:rPr>
              <a:t>Material for press releases</a:t>
            </a:r>
          </a:p>
          <a:p>
            <a:pPr>
              <a:defRPr/>
            </a:pPr>
            <a:r>
              <a:rPr lang="en-US" dirty="0" smtClean="0">
                <a:ea typeface="ＭＳ Ｐゴシック" pitchFamily="34" charset="-128"/>
                <a:cs typeface="Arial" charset="0"/>
              </a:rPr>
              <a:t>Thanks to all for participating!</a:t>
            </a:r>
          </a:p>
          <a:p>
            <a:pPr marL="0" indent="0" algn="ctr">
              <a:buFont typeface="Arial" charset="0"/>
              <a:buNone/>
              <a:defRPr/>
            </a:pPr>
            <a:endParaRPr lang="en-US" b="1" dirty="0">
              <a:ea typeface="ＭＳ Ｐゴシック" pitchFamily="34" charset="-128"/>
              <a:cs typeface="Arial" charset="0"/>
            </a:endParaRPr>
          </a:p>
          <a:p>
            <a:pPr marL="0" indent="0" algn="ctr">
              <a:buFont typeface="Arial" charset="0"/>
              <a:buNone/>
              <a:defRPr/>
            </a:pPr>
            <a:r>
              <a:rPr lang="en-US" b="1" dirty="0" smtClean="0">
                <a:ea typeface="ＭＳ Ｐゴシック" pitchFamily="34" charset="-128"/>
                <a:cs typeface="Arial" charset="0"/>
              </a:rPr>
              <a:t/>
            </a:r>
            <a:br>
              <a:rPr lang="en-US" b="1" dirty="0" smtClean="0">
                <a:ea typeface="ＭＳ Ｐゴシック" pitchFamily="34" charset="-128"/>
                <a:cs typeface="Arial" charset="0"/>
              </a:rPr>
            </a:br>
            <a:endParaRPr lang="en-US" dirty="0">
              <a:ea typeface="ＭＳ Ｐゴシック" pitchFamily="34" charset="-128"/>
              <a:cs typeface="Arial" charset="0"/>
            </a:endParaRPr>
          </a:p>
          <a:p>
            <a:pPr>
              <a:defRPr/>
            </a:pPr>
            <a:endParaRPr lang="en-US" dirty="0">
              <a:ea typeface="ＭＳ Ｐゴシック" pitchFamily="34" charset="-128"/>
              <a:cs typeface="Arial" charset="0"/>
            </a:endParaRPr>
          </a:p>
          <a:p>
            <a:pPr>
              <a:defRPr/>
            </a:pPr>
            <a:endParaRPr lang="en-US" dirty="0" smtClean="0">
              <a:ea typeface="ＭＳ Ｐゴシック" pitchFamily="34" charset="-128"/>
              <a:cs typeface="Arial" charset="0"/>
            </a:endParaRPr>
          </a:p>
          <a:p>
            <a:pPr eaLnBrk="1" hangingPunct="1">
              <a:buFont typeface="Arial" charset="0"/>
              <a:buNone/>
              <a:defRPr/>
            </a:pPr>
            <a:endParaRPr lang="en-US" dirty="0" smtClean="0">
              <a:ea typeface="ＭＳ Ｐゴシック" pitchFamily="34" charset="-128"/>
              <a:cs typeface="Arial" charset="0"/>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295400"/>
            <a:ext cx="8229600" cy="4297363"/>
          </a:xfrm>
        </p:spPr>
        <p:txBody>
          <a:bodyPr/>
          <a:lstStyle/>
          <a:p>
            <a:pPr algn="ctr">
              <a:buFont typeface="Arial" charset="0"/>
              <a:buNone/>
            </a:pPr>
            <a:r>
              <a:rPr lang="en-US" b="1" smtClean="0">
                <a:ea typeface="ＭＳ Ｐゴシック" pitchFamily="34" charset="-128"/>
                <a:cs typeface="Arial" charset="0"/>
              </a:rPr>
              <a:t>7 Press Releases Through September 2012</a:t>
            </a:r>
          </a:p>
          <a:p>
            <a:pPr>
              <a:buFont typeface="Arial" charset="0"/>
              <a:buNone/>
            </a:pPr>
            <a:r>
              <a:rPr lang="en-US" sz="1600" b="1" smtClean="0">
                <a:ea typeface="ＭＳ Ｐゴシック" pitchFamily="34" charset="-128"/>
                <a:cs typeface="Arial" charset="0"/>
              </a:rPr>
              <a:t>Sept. 11</a:t>
            </a:r>
            <a:r>
              <a:rPr lang="en-US" sz="1600" smtClean="0">
                <a:ea typeface="ＭＳ Ｐゴシック" pitchFamily="34" charset="-128"/>
                <a:cs typeface="Arial" charset="0"/>
              </a:rPr>
              <a:t> - How Employers Can Develop the Top 8 Qualities They Want In Employees</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July 2</a:t>
            </a:r>
            <a:r>
              <a:rPr lang="en-US" sz="1600" smtClean="0">
                <a:ea typeface="ＭＳ Ｐゴシック" pitchFamily="34" charset="-128"/>
                <a:cs typeface="Arial" charset="0"/>
              </a:rPr>
              <a:t> - 10 Ways to Beat Fierce Competition for Contract Work</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June 20</a:t>
            </a:r>
            <a:r>
              <a:rPr lang="en-US" sz="1600" smtClean="0">
                <a:ea typeface="ＭＳ Ｐゴシック" pitchFamily="34" charset="-128"/>
                <a:cs typeface="Arial" charset="0"/>
              </a:rPr>
              <a:t> - Summer Is a Hot Time to Job Search</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May 15</a:t>
            </a:r>
            <a:r>
              <a:rPr lang="en-US" sz="1600" smtClean="0">
                <a:ea typeface="ＭＳ Ｐゴシック" pitchFamily="34" charset="-128"/>
                <a:cs typeface="Arial" charset="0"/>
              </a:rPr>
              <a:t> - How to Receive Retention Rewards for Top Performance</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April 11</a:t>
            </a:r>
            <a:r>
              <a:rPr lang="en-US" sz="1600" smtClean="0">
                <a:ea typeface="ＭＳ Ｐゴシック" pitchFamily="34" charset="-128"/>
                <a:cs typeface="Arial" charset="0"/>
              </a:rPr>
              <a:t> - Survey: 2 Out of 3 Companies Trying to Retain Talent</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March 7</a:t>
            </a:r>
            <a:r>
              <a:rPr lang="en-US" sz="1600" smtClean="0">
                <a:ea typeface="ＭＳ Ｐゴシック" pitchFamily="34" charset="-128"/>
                <a:cs typeface="Arial" charset="0"/>
              </a:rPr>
              <a:t> -  The 10 Biggest Mistakes When Leaving Your Job</a:t>
            </a:r>
            <a:br>
              <a:rPr lang="en-US" sz="1600" smtClean="0">
                <a:ea typeface="ＭＳ Ｐゴシック" pitchFamily="34" charset="-128"/>
                <a:cs typeface="Arial" charset="0"/>
              </a:rPr>
            </a:br>
            <a:endParaRPr lang="en-US" sz="1600" smtClean="0">
              <a:ea typeface="ＭＳ Ｐゴシック" pitchFamily="34" charset="-128"/>
              <a:cs typeface="Arial" charset="0"/>
            </a:endParaRPr>
          </a:p>
          <a:p>
            <a:pPr>
              <a:buFont typeface="Arial" charset="0"/>
              <a:buNone/>
            </a:pPr>
            <a:r>
              <a:rPr lang="en-US" sz="1600" b="1" smtClean="0">
                <a:ea typeface="ＭＳ Ｐゴシック" pitchFamily="34" charset="-128"/>
                <a:cs typeface="Arial" charset="0"/>
              </a:rPr>
              <a:t>Jan. 5</a:t>
            </a:r>
            <a:r>
              <a:rPr lang="en-US" sz="1600" smtClean="0">
                <a:ea typeface="ＭＳ Ｐゴシック" pitchFamily="34" charset="-128"/>
                <a:cs typeface="Arial" charset="0"/>
              </a:rPr>
              <a:t> - Resolutions for Bosses To Help Retain Talent</a:t>
            </a:r>
          </a:p>
          <a:p>
            <a:pPr>
              <a:buFont typeface="Arial" charset="0"/>
              <a:buNone/>
            </a:pPr>
            <a:endParaRPr lang="en-US" smtClean="0">
              <a:ea typeface="ＭＳ Ｐゴシック" pitchFamily="34" charset="-128"/>
              <a:cs typeface="Arial" charset="0"/>
            </a:endParaRPr>
          </a:p>
        </p:txBody>
      </p:sp>
      <p:sp>
        <p:nvSpPr>
          <p:cNvPr id="16387" name="Title 2"/>
          <p:cNvSpPr>
            <a:spLocks noGrp="1"/>
          </p:cNvSpPr>
          <p:nvPr>
            <p:ph type="title"/>
          </p:nvPr>
        </p:nvSpPr>
        <p:spPr/>
        <p:txBody>
          <a:bodyPr/>
          <a:lstStyle/>
          <a:p>
            <a:r>
              <a:rPr lang="en-US" smtClean="0">
                <a:ea typeface="ＭＳ Ｐゴシック" pitchFamily="34" charset="-128"/>
                <a:cs typeface="Arial" charset="0"/>
              </a:rPr>
              <a:t>Public Relations - Sal Vittolino</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20921</TotalTime>
  <Words>3357</Words>
  <Application>Microsoft Office PowerPoint</Application>
  <PresentationFormat>On-screen Show (4:3)</PresentationFormat>
  <Paragraphs>438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Marketing &amp;  Marketing Communications Division Update</vt:lpstr>
      <vt:lpstr>Marketing &amp;  Marketing Communications Update</vt:lpstr>
      <vt:lpstr>How They All Tie Together</vt:lpstr>
      <vt:lpstr>Marketing Communications Goals</vt:lpstr>
      <vt:lpstr>Key Areas of Marketing Division</vt:lpstr>
      <vt:lpstr>OI Partners Branding </vt:lpstr>
      <vt:lpstr>Public Relations - Sal Vittolino</vt:lpstr>
      <vt:lpstr>Public Relations - Sal Vittolino</vt:lpstr>
      <vt:lpstr>Public Relations - Sal Vittolino</vt:lpstr>
      <vt:lpstr>Public Relations - Sal Vittolino</vt:lpstr>
      <vt:lpstr>Website Task Force – Jill Van Nostran</vt:lpstr>
      <vt:lpstr>How They All Tie Together</vt:lpstr>
      <vt:lpstr>Website Goals</vt:lpstr>
      <vt:lpstr>Website Update</vt:lpstr>
      <vt:lpstr>Website Progress</vt:lpstr>
      <vt:lpstr>Website Results So Far</vt:lpstr>
      <vt:lpstr>Social Media Task Force – Shawna Simcik</vt:lpstr>
      <vt:lpstr>Social Media: What’s been Accomplished</vt:lpstr>
      <vt:lpstr>Social Media: What’s been Accomplished</vt:lpstr>
      <vt:lpstr>Social Media: What’s been Accomplished</vt:lpstr>
      <vt:lpstr>Social Media: What’s been Accomplished</vt:lpstr>
      <vt:lpstr>Social Media: What’s Next </vt:lpstr>
      <vt:lpstr>How They All Tie Together</vt:lpstr>
      <vt:lpstr>   How does this relate to YOU?  Your involvement in “digital marketing” is important.</vt:lpstr>
      <vt:lpstr>Slide 25</vt:lpstr>
      <vt:lpstr>Slide 26</vt:lpstr>
      <vt:lpstr>Slide 27</vt:lpstr>
      <vt:lpstr>Marketing Communications Goals</vt:lpstr>
      <vt:lpstr>Slide 29</vt:lpstr>
      <vt:lpstr>Slide 30</vt:lpstr>
      <vt:lpstr>Slide 31</vt:lpstr>
      <vt:lpstr>Slide 32</vt:lpstr>
      <vt:lpstr>Content is at the center of:</vt:lpstr>
      <vt:lpstr>Slide 34</vt:lpstr>
      <vt:lpstr>Slide 35</vt:lpstr>
      <vt:lpstr>Slide 36</vt:lpstr>
      <vt:lpstr>Marketing Communications Goals</vt:lpstr>
      <vt:lpstr>What to do as soon as you get home…</vt:lpstr>
      <vt:lpstr>Slide 39</vt:lpstr>
      <vt:lpstr>Thank you from the Marketing &amp;  Marketing Communications Division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9-Box Talent Management Model</dc:subject>
  <dc:creator>Jill Van Nostran</dc:creator>
  <cp:lastModifiedBy>Sharon Barkmeier</cp:lastModifiedBy>
  <cp:revision>366</cp:revision>
  <dcterms:created xsi:type="dcterms:W3CDTF">2011-05-05T11:00:14Z</dcterms:created>
  <dcterms:modified xsi:type="dcterms:W3CDTF">2012-10-08T14:00:37Z</dcterms:modified>
</cp:coreProperties>
</file>